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9E0E06-FFA2-85DB-9C4C-DF5FFC6FE1F9}" name="Picard, Michelle" initials="PM" userId="S::mpicard@uspto.gov::7092e0b4-4c13-4fe6-a657-16df9feb211a" providerId="AD"/>
  <p188:author id="{CECB01D2-7950-559C-6ED9-834E847C3C77}" name="Hoffman, Jay" initials="HJ" userId="S::jhoffman1@uspto.gov::dd84c6d0-b4d5-407f-b5db-7ed71f8589c0" providerId="AD"/>
  <p188:author id="{544B10F7-F672-39C1-5C1D-3FB4F5DF6548}" name="Lockard, Brett" initials="LB" userId="S::clockard@uspto.gov::3a4e3408-c4cf-45a7-8530-4161731692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E"/>
    <a:srgbClr val="003660"/>
    <a:srgbClr val="DD971A"/>
    <a:srgbClr val="A4A7A9"/>
    <a:srgbClr val="00853E"/>
    <a:srgbClr val="009ADA"/>
    <a:srgbClr val="004A95"/>
    <a:srgbClr val="DCE3E9"/>
    <a:srgbClr val="003865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1C16F-8035-2352-19DE-CCBD75BA8829}" v="2" dt="2023-05-25T20:29:44.339"/>
    <p1510:client id="{2252F5D0-BAA9-8529-FBB4-616FBF0C2481}" v="138" dt="2023-06-01T19:23:03.196"/>
    <p1510:client id="{200C0661-0922-B60A-99BF-EF718F54313C}" v="4" dt="2023-05-25T17:38:09.958"/>
    <p1510:client id="{D1690EEA-5F4F-830C-6DD4-668FDD9DE5BD}" v="3" dt="2023-06-05T18:30:46.721"/>
    <p1510:client id="{736FCB60-9521-6ECC-F176-A06E18C5D5AA}" v="4" dt="2023-05-25T22:14:48.687"/>
    <p1510:client id="{F90B72AC-6EEA-AF32-1F47-22B391E65304}" v="2" dt="2023-06-01T19:26:5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517" autoAdjust="0"/>
  </p:normalViewPr>
  <p:slideViewPr>
    <p:cSldViewPr snapToGrid="0">
      <p:cViewPr varScale="1">
        <p:scale>
          <a:sx n="98" d="100"/>
          <a:sy n="98" d="100"/>
        </p:scale>
        <p:origin x="1277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ysClr val="windowText" lastClr="000000"/>
                </a:solidFill>
                <a:latin typeface="+mn-lt"/>
              </a:rPr>
              <a:t>FY 2024</a:t>
            </a:r>
            <a:r>
              <a:rPr lang="en-US" sz="1200" b="1" baseline="0" dirty="0">
                <a:solidFill>
                  <a:sysClr val="windowText" lastClr="000000"/>
                </a:solidFill>
                <a:latin typeface="+mn-lt"/>
              </a:rPr>
              <a:t> President’s Budget </a:t>
            </a:r>
            <a:br>
              <a:rPr lang="en-US" sz="1200" b="1" baseline="0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1200" b="1" dirty="0">
                <a:solidFill>
                  <a:sysClr val="windowText" lastClr="000000"/>
                </a:solidFill>
                <a:latin typeface="+mn-lt"/>
              </a:rPr>
              <a:t>Trademark Operating Reserve Forecast</a:t>
            </a:r>
          </a:p>
        </c:rich>
      </c:tx>
      <c:layout>
        <c:manualLayout>
          <c:xMode val="edge"/>
          <c:yMode val="edge"/>
          <c:x val="0.206230129252711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'PT 5-Year Outlook Chrt'!$B$28</c:f>
              <c:strCache>
                <c:ptCount val="1"/>
                <c:pt idx="0">
                  <c:v>Optimal Level</c:v>
                </c:pt>
              </c:strCache>
            </c:strRef>
          </c:tx>
          <c:spPr>
            <a:ln w="34925" cap="rnd">
              <a:solidFill>
                <a:srgbClr val="009ADA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'PT 5-Year Outlook Chrt'!$C$27:$H$27</c:f>
              <c:strCache>
                <c:ptCount val="6"/>
                <c:pt idx="0">
                  <c:v>FY 2023</c:v>
                </c:pt>
                <c:pt idx="1">
                  <c:v>FY 2024</c:v>
                </c:pt>
                <c:pt idx="2">
                  <c:v>FY 2025</c:v>
                </c:pt>
                <c:pt idx="3">
                  <c:v>FY 2026</c:v>
                </c:pt>
                <c:pt idx="4">
                  <c:v>FY 2027</c:v>
                </c:pt>
                <c:pt idx="5">
                  <c:v>FY 2028</c:v>
                </c:pt>
              </c:strCache>
            </c:strRef>
          </c:cat>
          <c:val>
            <c:numRef>
              <c:f>'PT 5-Year Outlook Chrt'!$C$28:$H$28</c:f>
              <c:numCache>
                <c:formatCode>0</c:formatCode>
                <c:ptCount val="6"/>
                <c:pt idx="0">
                  <c:v>294</c:v>
                </c:pt>
                <c:pt idx="1">
                  <c:v>324</c:v>
                </c:pt>
                <c:pt idx="2">
                  <c:v>333</c:v>
                </c:pt>
                <c:pt idx="3">
                  <c:v>347</c:v>
                </c:pt>
                <c:pt idx="4">
                  <c:v>367</c:v>
                </c:pt>
                <c:pt idx="5">
                  <c:v>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A-4C47-854B-E5134F40FD9D}"/>
            </c:ext>
          </c:extLst>
        </c:ser>
        <c:ser>
          <c:idx val="1"/>
          <c:order val="1"/>
          <c:tx>
            <c:strRef>
              <c:f>'PT 5-Year Outlook Chrt'!$B$29</c:f>
              <c:strCache>
                <c:ptCount val="1"/>
                <c:pt idx="0">
                  <c:v>Minimum Level</c:v>
                </c:pt>
              </c:strCache>
            </c:strRef>
          </c:tx>
          <c:spPr>
            <a:ln w="28575" cap="rnd">
              <a:solidFill>
                <a:srgbClr val="A4A7A9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'PT 5-Year Outlook Chrt'!$C$27:$H$27</c:f>
              <c:strCache>
                <c:ptCount val="6"/>
                <c:pt idx="0">
                  <c:v>FY 2023</c:v>
                </c:pt>
                <c:pt idx="1">
                  <c:v>FY 2024</c:v>
                </c:pt>
                <c:pt idx="2">
                  <c:v>FY 2025</c:v>
                </c:pt>
                <c:pt idx="3">
                  <c:v>FY 2026</c:v>
                </c:pt>
                <c:pt idx="4">
                  <c:v>FY 2027</c:v>
                </c:pt>
                <c:pt idx="5">
                  <c:v>FY 2028</c:v>
                </c:pt>
              </c:strCache>
            </c:strRef>
          </c:cat>
          <c:val>
            <c:numRef>
              <c:f>'PT 5-Year Outlook Chrt'!$C$29:$H$29</c:f>
              <c:numCache>
                <c:formatCode>#,##0_);\(#,##0\)</c:formatCode>
                <c:ptCount val="6"/>
                <c:pt idx="0">
                  <c:v>120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A-4C47-854B-E5134F40FD9D}"/>
            </c:ext>
          </c:extLst>
        </c:ser>
        <c:ser>
          <c:idx val="2"/>
          <c:order val="2"/>
          <c:tx>
            <c:strRef>
              <c:f>'PT 5-Year Outlook Chrt'!$B$30</c:f>
              <c:strCache>
                <c:ptCount val="1"/>
                <c:pt idx="0">
                  <c:v>FY 2024 PB</c:v>
                </c:pt>
              </c:strCache>
            </c:strRef>
          </c:tx>
          <c:spPr>
            <a:ln w="34925" cap="rnd">
              <a:solidFill>
                <a:srgbClr val="00853E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'PT 5-Year Outlook Chrt'!$C$27:$H$27</c:f>
              <c:strCache>
                <c:ptCount val="6"/>
                <c:pt idx="0">
                  <c:v>FY 2023</c:v>
                </c:pt>
                <c:pt idx="1">
                  <c:v>FY 2024</c:v>
                </c:pt>
                <c:pt idx="2">
                  <c:v>FY 2025</c:v>
                </c:pt>
                <c:pt idx="3">
                  <c:v>FY 2026</c:v>
                </c:pt>
                <c:pt idx="4">
                  <c:v>FY 2027</c:v>
                </c:pt>
                <c:pt idx="5">
                  <c:v>FY 2028</c:v>
                </c:pt>
              </c:strCache>
            </c:strRef>
          </c:cat>
          <c:val>
            <c:numRef>
              <c:f>'PT 5-Year Outlook Chrt'!$C$30:$H$30</c:f>
              <c:numCache>
                <c:formatCode>#,##0_);\(#,##0\)</c:formatCode>
                <c:ptCount val="6"/>
                <c:pt idx="0">
                  <c:v>197</c:v>
                </c:pt>
                <c:pt idx="1">
                  <c:v>150</c:v>
                </c:pt>
                <c:pt idx="2">
                  <c:v>116</c:v>
                </c:pt>
                <c:pt idx="3">
                  <c:v>92</c:v>
                </c:pt>
                <c:pt idx="4">
                  <c:v>68</c:v>
                </c:pt>
                <c:pt idx="5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A-4C47-854B-E5134F40F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273960"/>
        <c:axId val="1191274288"/>
      </c:lineChart>
      <c:catAx>
        <c:axId val="119127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1274288"/>
        <c:crosses val="autoZero"/>
        <c:auto val="1"/>
        <c:lblAlgn val="ctr"/>
        <c:lblOffset val="100"/>
        <c:noMultiLvlLbl val="0"/>
      </c:catAx>
      <c:valAx>
        <c:axId val="1191274288"/>
        <c:scaling>
          <c:orientation val="minMax"/>
          <c:max val="45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i="1" dirty="0">
                    <a:solidFill>
                      <a:sysClr val="windowText" lastClr="000000"/>
                    </a:solidFill>
                    <a:latin typeface="+mn-lt"/>
                  </a:rPr>
                  <a:t>$ in millions</a:t>
                </a:r>
              </a:p>
            </c:rich>
          </c:tx>
          <c:layout>
            <c:manualLayout>
              <c:xMode val="edge"/>
              <c:yMode val="edge"/>
              <c:x val="2.1135265700483092E-2"/>
              <c:y val="0.34051051235783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12739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Applications (Classes)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Projections</c:v>
          </c:tx>
          <c:spPr>
            <a:ln w="28575" cap="rnd">
              <a:solidFill>
                <a:srgbClr val="DD971A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D7-4541-9A98-747FDC2F8B9D}"/>
              </c:ext>
            </c:extLst>
          </c:dPt>
          <c:dPt>
            <c:idx val="34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6D7-4541-9A98-747FDC2F8B9D}"/>
              </c:ext>
            </c:extLst>
          </c:dPt>
          <c:dPt>
            <c:idx val="35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D7-4541-9A98-747FDC2F8B9D}"/>
              </c:ext>
            </c:extLst>
          </c:dPt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D7-4541-9A98-747FDC2F8B9D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D7-4541-9A98-747FDC2F8B9D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DD971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6D7-4541-9A98-747FDC2F8B9D}"/>
              </c:ext>
            </c:extLst>
          </c:dPt>
          <c:cat>
            <c:numRef>
              <c:f>Sheet2!$A$2:$A$40</c:f>
              <c:numCache>
                <c:formatCode>General</c:formatCode>
                <c:ptCount val="3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</c:numCache>
            </c:numRef>
          </c:cat>
          <c:val>
            <c:numRef>
              <c:f>Sheet2!$E$2:$E$40</c:f>
              <c:numCache>
                <c:formatCode>#,##0_);\(#,##0\)</c:formatCode>
                <c:ptCount val="39"/>
                <c:pt idx="0">
                  <c:v>127294</c:v>
                </c:pt>
                <c:pt idx="1">
                  <c:v>120365</c:v>
                </c:pt>
                <c:pt idx="2">
                  <c:v>125237</c:v>
                </c:pt>
                <c:pt idx="3">
                  <c:v>139735</c:v>
                </c:pt>
                <c:pt idx="4">
                  <c:v>155376</c:v>
                </c:pt>
                <c:pt idx="5">
                  <c:v>175307</c:v>
                </c:pt>
                <c:pt idx="6">
                  <c:v>200640</c:v>
                </c:pt>
                <c:pt idx="7">
                  <c:v>224355</c:v>
                </c:pt>
                <c:pt idx="8">
                  <c:v>230993</c:v>
                </c:pt>
                <c:pt idx="9">
                  <c:v>295165</c:v>
                </c:pt>
                <c:pt idx="10">
                  <c:v>375428</c:v>
                </c:pt>
                <c:pt idx="11">
                  <c:v>296388</c:v>
                </c:pt>
                <c:pt idx="12">
                  <c:v>258873</c:v>
                </c:pt>
                <c:pt idx="13">
                  <c:v>267218</c:v>
                </c:pt>
                <c:pt idx="14">
                  <c:v>298489</c:v>
                </c:pt>
                <c:pt idx="15">
                  <c:v>323501</c:v>
                </c:pt>
                <c:pt idx="16">
                  <c:v>354775</c:v>
                </c:pt>
                <c:pt idx="17">
                  <c:v>395368</c:v>
                </c:pt>
                <c:pt idx="18">
                  <c:v>401392</c:v>
                </c:pt>
                <c:pt idx="19">
                  <c:v>352051</c:v>
                </c:pt>
                <c:pt idx="20">
                  <c:v>368939</c:v>
                </c:pt>
                <c:pt idx="21">
                  <c:v>398667</c:v>
                </c:pt>
                <c:pt idx="22">
                  <c:v>415026</c:v>
                </c:pt>
                <c:pt idx="23">
                  <c:v>433654</c:v>
                </c:pt>
                <c:pt idx="24">
                  <c:v>455017</c:v>
                </c:pt>
                <c:pt idx="25">
                  <c:v>503889</c:v>
                </c:pt>
                <c:pt idx="26">
                  <c:v>530270</c:v>
                </c:pt>
                <c:pt idx="27">
                  <c:v>594107</c:v>
                </c:pt>
                <c:pt idx="28">
                  <c:v>638847</c:v>
                </c:pt>
                <c:pt idx="29">
                  <c:v>673233</c:v>
                </c:pt>
                <c:pt idx="30">
                  <c:v>738112</c:v>
                </c:pt>
                <c:pt idx="31">
                  <c:v>943928</c:v>
                </c:pt>
                <c:pt idx="32">
                  <c:v>787795</c:v>
                </c:pt>
                <c:pt idx="33">
                  <c:v>823000</c:v>
                </c:pt>
                <c:pt idx="34">
                  <c:v>867000</c:v>
                </c:pt>
                <c:pt idx="35">
                  <c:v>936000</c:v>
                </c:pt>
                <c:pt idx="36">
                  <c:v>1003000</c:v>
                </c:pt>
                <c:pt idx="37">
                  <c:v>1064000</c:v>
                </c:pt>
                <c:pt idx="38">
                  <c:v>1117000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96-469C-8C74-49CB21B67CB0}"/>
            </c:ext>
          </c:extLst>
        </c:ser>
        <c:ser>
          <c:idx val="0"/>
          <c:order val="1"/>
          <c:tx>
            <c:v>Actual</c:v>
          </c:tx>
          <c:spPr>
            <a:ln w="28575" cap="rnd">
              <a:solidFill>
                <a:srgbClr val="005F9E"/>
              </a:solidFill>
              <a:round/>
            </a:ln>
            <a:effectLst/>
          </c:spPr>
          <c:marker>
            <c:symbol val="none"/>
          </c:marker>
          <c:cat>
            <c:numRef>
              <c:f>Sheet2!$A$2:$A$40</c:f>
              <c:numCache>
                <c:formatCode>General</c:formatCode>
                <c:ptCount val="3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</c:numCache>
            </c:numRef>
          </c:cat>
          <c:val>
            <c:numRef>
              <c:f>Sheet2!$B$2:$B$40</c:f>
              <c:numCache>
                <c:formatCode>#,##0_);\(#,##0\)</c:formatCode>
                <c:ptCount val="39"/>
                <c:pt idx="0">
                  <c:v>127294</c:v>
                </c:pt>
                <c:pt idx="1">
                  <c:v>120365</c:v>
                </c:pt>
                <c:pt idx="2">
                  <c:v>125237</c:v>
                </c:pt>
                <c:pt idx="3">
                  <c:v>139735</c:v>
                </c:pt>
                <c:pt idx="4">
                  <c:v>155376</c:v>
                </c:pt>
                <c:pt idx="5">
                  <c:v>175307</c:v>
                </c:pt>
                <c:pt idx="6">
                  <c:v>200640</c:v>
                </c:pt>
                <c:pt idx="7">
                  <c:v>224355</c:v>
                </c:pt>
                <c:pt idx="8">
                  <c:v>230993</c:v>
                </c:pt>
                <c:pt idx="9">
                  <c:v>295165</c:v>
                </c:pt>
                <c:pt idx="10">
                  <c:v>375428</c:v>
                </c:pt>
                <c:pt idx="11">
                  <c:v>296388</c:v>
                </c:pt>
                <c:pt idx="12">
                  <c:v>258873</c:v>
                </c:pt>
                <c:pt idx="13">
                  <c:v>267218</c:v>
                </c:pt>
                <c:pt idx="14">
                  <c:v>298489</c:v>
                </c:pt>
                <c:pt idx="15">
                  <c:v>323501</c:v>
                </c:pt>
                <c:pt idx="16">
                  <c:v>354775</c:v>
                </c:pt>
                <c:pt idx="17">
                  <c:v>395368</c:v>
                </c:pt>
                <c:pt idx="18">
                  <c:v>401392</c:v>
                </c:pt>
                <c:pt idx="19">
                  <c:v>352051</c:v>
                </c:pt>
                <c:pt idx="20">
                  <c:v>368939</c:v>
                </c:pt>
                <c:pt idx="21">
                  <c:v>398667</c:v>
                </c:pt>
                <c:pt idx="22">
                  <c:v>415026</c:v>
                </c:pt>
                <c:pt idx="23">
                  <c:v>433654</c:v>
                </c:pt>
                <c:pt idx="24">
                  <c:v>455017</c:v>
                </c:pt>
                <c:pt idx="25">
                  <c:v>503889</c:v>
                </c:pt>
                <c:pt idx="26">
                  <c:v>530270</c:v>
                </c:pt>
                <c:pt idx="27">
                  <c:v>594107</c:v>
                </c:pt>
                <c:pt idx="28">
                  <c:v>638847</c:v>
                </c:pt>
                <c:pt idx="29">
                  <c:v>673233</c:v>
                </c:pt>
                <c:pt idx="30">
                  <c:v>738112</c:v>
                </c:pt>
                <c:pt idx="31">
                  <c:v>943928</c:v>
                </c:pt>
                <c:pt idx="32">
                  <c:v>787795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96-469C-8C74-49CB21B6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447688"/>
        <c:axId val="442034056"/>
      </c:lineChart>
      <c:catAx>
        <c:axId val="57444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34056"/>
        <c:crosses val="autoZero"/>
        <c:auto val="1"/>
        <c:lblAlgn val="ctr"/>
        <c:lblOffset val="100"/>
        <c:noMultiLvlLbl val="0"/>
      </c:catAx>
      <c:valAx>
        <c:axId val="44203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4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Application Filing Fees</c:v>
                </c:pt>
              </c:strCache>
            </c:strRef>
          </c:tx>
          <c:spPr>
            <a:solidFill>
              <a:srgbClr val="005F9E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F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C-4FC9-B53A-ED5D5567DD24}"/>
              </c:ext>
            </c:extLst>
          </c:dPt>
          <c:dPt>
            <c:idx val="1"/>
            <c:invertIfNegative val="0"/>
            <c:bubble3D val="0"/>
            <c:spPr>
              <a:solidFill>
                <a:srgbClr val="005F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C-4FC9-B53A-ED5D5567DD24}"/>
              </c:ext>
            </c:extLst>
          </c:dPt>
          <c:dPt>
            <c:idx val="2"/>
            <c:invertIfNegative val="0"/>
            <c:bubble3D val="0"/>
            <c:spPr>
              <a:solidFill>
                <a:srgbClr val="005F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CC-4FC9-B53A-ED5D5567DD24}"/>
              </c:ext>
            </c:extLst>
          </c:dPt>
          <c:dPt>
            <c:idx val="3"/>
            <c:invertIfNegative val="0"/>
            <c:bubble3D val="0"/>
            <c:spPr>
              <a:solidFill>
                <a:srgbClr val="005F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CC-4FC9-B53A-ED5D5567DD2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CC-4FC9-B53A-ED5D5567D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 2019</c:v>
                </c:pt>
                <c:pt idx="1">
                  <c:v>FY 2021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0.5474</c:v>
                </c:pt>
                <c:pt idx="1">
                  <c:v>0.59240000000000004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CC-4FC9-B53A-ED5D5567D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Renewal Fees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 2019</c:v>
                </c:pt>
                <c:pt idx="1">
                  <c:v>FY 2021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0.23119999999999999</c:v>
                </c:pt>
                <c:pt idx="1">
                  <c:v>0.2142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CC-4FC9-B53A-ED5D5567D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ITU Fees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 2019</c:v>
                </c:pt>
                <c:pt idx="1">
                  <c:v>FY 2021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0.14499999999999999</c:v>
                </c:pt>
                <c:pt idx="1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CC-4FC9-B53A-ED5D5567DD2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 Fees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FY 2019</c:v>
                </c:pt>
                <c:pt idx="1">
                  <c:v>FY 2021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7.6300000000000007E-2</c:v>
                </c:pt>
                <c:pt idx="1">
                  <c:v>7.6700000000000004E-2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DCC-4FC9-B53A-ED5D5567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6067504"/>
        <c:axId val="899669128"/>
      </c:barChart>
      <c:catAx>
        <c:axId val="51606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669128"/>
        <c:crosses val="autoZero"/>
        <c:auto val="1"/>
        <c:lblAlgn val="ctr"/>
        <c:lblOffset val="100"/>
        <c:noMultiLvlLbl val="0"/>
      </c:catAx>
      <c:valAx>
        <c:axId val="89966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06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22809884613471E-2"/>
          <c:y val="0.85149693950593841"/>
          <c:w val="0.90144134105878282"/>
          <c:h val="0.11676157363446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81E55D4C-D4DE-4589-8633-27D980DF9B49}" vid="{B4B3D584-A102-4244-8B9D-E1A28DB6CA6F}"/>
    </a:ext>
  </a:extLst>
</a:theme>
</file>

<file path=ppt/theme/theme4.xml><?xml version="1.0" encoding="utf-8"?>
<a:theme xmlns:a="http://schemas.openxmlformats.org/drawingml/2006/main" name="1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9-2022.potx" id="{81E55D4C-D4DE-4589-8633-27D980DF9B49}" vid="{E0235037-989C-4C58-9900-547017BBC05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SPTO Brand 3">
    <a:dk1>
      <a:sysClr val="windowText" lastClr="000000"/>
    </a:dk1>
    <a:lt1>
      <a:sysClr val="window" lastClr="FFFFFF"/>
    </a:lt1>
    <a:dk2>
      <a:srgbClr val="004C97"/>
    </a:dk2>
    <a:lt2>
      <a:srgbClr val="003865"/>
    </a:lt2>
    <a:accent1>
      <a:srgbClr val="009CDE"/>
    </a:accent1>
    <a:accent2>
      <a:srgbClr val="A6192E"/>
    </a:accent2>
    <a:accent3>
      <a:srgbClr val="007A33"/>
    </a:accent3>
    <a:accent4>
      <a:srgbClr val="671E75"/>
    </a:accent4>
    <a:accent5>
      <a:srgbClr val="7A9A01"/>
    </a:accent5>
    <a:accent6>
      <a:srgbClr val="F2A900"/>
    </a:accent6>
    <a:hlink>
      <a:srgbClr val="004C97"/>
    </a:hlink>
    <a:folHlink>
      <a:srgbClr val="BB16A3"/>
    </a:folHlink>
  </a:clrScheme>
  <a:fontScheme name="USPTO Brand">
    <a:majorFont>
      <a:latin typeface="Segoe UI Semibold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085468-3db2-4b42-b7f6-9673b6f5ace4">
      <UserInfo>
        <DisplayName>Fletcher, Nicholas</DisplayName>
        <AccountId>133</AccountId>
        <AccountType/>
      </UserInfo>
      <UserInfo>
        <DisplayName>Forshee, Corey</DisplayName>
        <AccountId>135</AccountId>
        <AccountType/>
      </UserInfo>
      <UserInfo>
        <DisplayName>Floyd, Benjamin</DisplayName>
        <AccountId>134</AccountId>
        <AccountType/>
      </UserInfo>
      <UserInfo>
        <DisplayName>Zoks, Gita</DisplayName>
        <AccountId>27</AccountId>
        <AccountType/>
      </UserInfo>
      <UserInfo>
        <DisplayName>Brown, Sarah</DisplayName>
        <AccountId>19</AccountId>
        <AccountType/>
      </UserInfo>
      <UserInfo>
        <DisplayName>Berger, Stacey</DisplayName>
        <AccountId>49</AccountId>
        <AccountType/>
      </UserInfo>
      <UserInfo>
        <DisplayName>Davis-Maxfield, Jacqueline</DisplayName>
        <AccountId>24</AccountId>
        <AccountType/>
      </UserInfo>
      <UserInfo>
        <DisplayName>Chbouki, Nabil</DisplayName>
        <AccountId>41</AccountId>
        <AccountType/>
      </UserInfo>
      <UserInfo>
        <DisplayName>Robinson, Marla</DisplayName>
        <AccountId>42</AccountId>
        <AccountType/>
      </UserInfo>
      <UserInfo>
        <DisplayName>Buie, Dianne</DisplayName>
        <AccountId>33</AccountId>
        <AccountType/>
      </UserInfo>
      <UserInfo>
        <DisplayName>Santiago, Amalia</DisplayName>
        <AccountId>64</AccountId>
        <AccountType/>
      </UserInfo>
      <UserInfo>
        <DisplayName>Morgan, Shirlena</DisplayName>
        <AccountId>67</AccountId>
        <AccountType/>
      </UserInfo>
      <UserInfo>
        <DisplayName>CFO Directors</DisplayName>
        <AccountId>70</AccountId>
        <AccountType/>
      </UserInfo>
      <UserInfo>
        <DisplayName>La Fave, Jo Marie</DisplayName>
        <AccountId>34</AccountId>
        <AccountType/>
      </UserInfo>
      <UserInfo>
        <DisplayName>Dean, Loren</DisplayName>
        <AccountId>90</AccountId>
        <AccountType/>
      </UserInfo>
      <UserInfo>
        <DisplayName>Hourigan, Brendan</DisplayName>
        <AccountId>71</AccountId>
        <AccountType/>
      </UserInfo>
      <UserInfo>
        <DisplayName>Buckner, Nia</DisplayName>
        <AccountId>76</AccountId>
        <AccountType/>
      </UserInfo>
      <UserInfo>
        <DisplayName>Duncan, Amy</DisplayName>
        <AccountId>58</AccountId>
        <AccountType/>
      </UserInfo>
      <UserInfo>
        <DisplayName>Krieger, Mark</DisplayName>
        <AccountId>26</AccountId>
        <AccountType/>
      </UserInfo>
      <UserInfo>
        <DisplayName>Fucito, Britt</DisplayName>
        <AccountId>136</AccountId>
        <AccountType/>
      </UserInfo>
      <UserInfo>
        <DisplayName>Allen, Sakiyna</DisplayName>
        <AccountId>74</AccountId>
        <AccountType/>
      </UserInfo>
      <UserInfo>
        <DisplayName>Windsor, Amy</DisplayName>
        <AccountId>223</AccountId>
        <AccountType/>
      </UserInfo>
      <UserInfo>
        <DisplayName>Wuest, James</DisplayName>
        <AccountId>224</AccountId>
        <AccountType/>
      </UserInfo>
      <UserInfo>
        <DisplayName>svc.SiteCreationWizard</DisplayName>
        <AccountId>16</AccountId>
        <AccountType/>
      </UserInfo>
      <UserInfo>
        <DisplayName>Hoffman, Jay</DisplayName>
        <AccountId>408</AccountId>
        <AccountType/>
      </UserInfo>
      <UserInfo>
        <DisplayName>Zimmermann, Jason</DisplayName>
        <AccountId>403</AccountId>
        <AccountType/>
      </UserInfo>
      <UserInfo>
        <DisplayName>Breckenridge, Julie</DisplayName>
        <AccountId>946</AccountId>
        <AccountType/>
      </UserInfo>
      <UserInfo>
        <DisplayName>Picard, Michelle</DisplayName>
        <AccountId>25</AccountId>
        <AccountType/>
      </UserInfo>
      <UserInfo>
        <DisplayName>Grundy, Judy</DisplayName>
        <AccountId>1115</AccountId>
        <AccountType/>
      </UserInfo>
      <UserInfo>
        <DisplayName>Amos, Tanya</DisplayName>
        <AccountId>922</AccountId>
        <AccountType/>
      </UserInfo>
      <UserInfo>
        <DisplayName>Roberts, Brian</DisplayName>
        <AccountId>376</AccountId>
        <AccountType/>
      </UserInfo>
      <UserInfo>
        <DisplayName>Joyner, Charles</DisplayName>
        <AccountId>903</AccountId>
        <AccountType/>
      </UserInfo>
      <UserInfo>
        <DisplayName>Gooder, David S.</DisplayName>
        <AccountId>972</AccountId>
        <AccountType/>
      </UserInfo>
      <UserInfo>
        <DisplayName>Berry, Tommy</DisplayName>
        <AccountId>281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E706FC5A2264E9A765CCB84A49BFB" ma:contentTypeVersion="12" ma:contentTypeDescription="Create a new document." ma:contentTypeScope="" ma:versionID="687eef6b7577c8311b9bfd6701ea302f">
  <xsd:schema xmlns:xsd="http://www.w3.org/2001/XMLSchema" xmlns:xs="http://www.w3.org/2001/XMLSchema" xmlns:p="http://schemas.microsoft.com/office/2006/metadata/properties" xmlns:ns2="bfd63782-5981-4242-a827-7da302a33bdf" xmlns:ns3="a0085468-3db2-4b42-b7f6-9673b6f5ace4" targetNamespace="http://schemas.microsoft.com/office/2006/metadata/properties" ma:root="true" ma:fieldsID="c7b22841d61f2168d7347958f5e6ef8a" ns2:_="" ns3:_="">
    <xsd:import namespace="bfd63782-5981-4242-a827-7da302a33bdf"/>
    <xsd:import namespace="a0085468-3db2-4b42-b7f6-9673b6f5ac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63782-5981-4242-a827-7da302a33b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85468-3db2-4b42-b7f6-9673b6f5ace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9D3B5-993F-4176-80B5-22988C59236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fd63782-5981-4242-a827-7da302a33bdf"/>
    <ds:schemaRef ds:uri="http://schemas.openxmlformats.org/package/2006/metadata/core-properties"/>
    <ds:schemaRef ds:uri="a0085468-3db2-4b42-b7f6-9673b6f5ac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9672BE-8FC1-4A87-BCE1-D0BD64EE1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094A0-5BBB-4426-8406-0D4632B47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63782-5981-4242-a827-7da302a33bdf"/>
    <ds:schemaRef ds:uri="a0085468-3db2-4b42-b7f6-9673b6f5ac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master navy revised 9-2022</Template>
  <TotalTime>5782</TotalTime>
  <Words>3346</Words>
  <Application>Microsoft Office PowerPoint</Application>
  <PresentationFormat>On-screen Show (16:10)</PresentationFormat>
  <Paragraphs>572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Courier New</vt:lpstr>
      <vt:lpstr>Segoe UI</vt:lpstr>
      <vt:lpstr>Segoe UI Light</vt:lpstr>
      <vt:lpstr>Segoe UI Semibold</vt:lpstr>
      <vt:lpstr>Times New Roman</vt:lpstr>
      <vt:lpstr>Wingdings</vt:lpstr>
      <vt:lpstr>Brand master navy</vt:lpstr>
      <vt:lpstr>Brand master navy no logo</vt:lpstr>
      <vt:lpstr>1_Brand master navy</vt:lpstr>
      <vt:lpstr>1_Brand master navy no logo</vt:lpstr>
      <vt:lpstr>PowerPoint Presentation</vt:lpstr>
      <vt:lpstr>Trademark Fee Proposal TPAC Fee Setting Hearing </vt:lpstr>
      <vt:lpstr>Agenda</vt:lpstr>
      <vt:lpstr>Financial outlook</vt:lpstr>
      <vt:lpstr>Trademark financial outlook Costs outpacing fee collections</vt:lpstr>
      <vt:lpstr>Trademark application growth Settling in after a once-in-a-generation surge in demand</vt:lpstr>
      <vt:lpstr>Changing demand patterns Uncertain filing patterns generating imbalances in the fee structure</vt:lpstr>
      <vt:lpstr>Fee setting objectives and benefits</vt:lpstr>
      <vt:lpstr>Objectives of fee setting proposal</vt:lpstr>
      <vt:lpstr>Resourcing mission benefits for intellectual property (IP) stakeholders</vt:lpstr>
      <vt:lpstr>Detailed fee proposals</vt:lpstr>
      <vt:lpstr>Proposed fee schedule changes</vt:lpstr>
      <vt:lpstr>Applications</vt:lpstr>
      <vt:lpstr>Applications (cont.)</vt:lpstr>
      <vt:lpstr>Applications (cont.)</vt:lpstr>
      <vt:lpstr>Premium applications</vt:lpstr>
      <vt:lpstr>Premium applications (cont.) Character limits for free-form IDs</vt:lpstr>
      <vt:lpstr>Madrid applications</vt:lpstr>
      <vt:lpstr>ITU filings</vt:lpstr>
      <vt:lpstr>ITU filings (cont.)</vt:lpstr>
      <vt:lpstr>ITU filings (cont.)</vt:lpstr>
      <vt:lpstr>Maintenance filings</vt:lpstr>
      <vt:lpstr>Maintenance filings (cont.) Renewals</vt:lpstr>
      <vt:lpstr>Maintenance filings (cont.) Declarations of use</vt:lpstr>
      <vt:lpstr>Maintenance filings (cont.) Declarations of incontestability</vt:lpstr>
      <vt:lpstr>Letters of protest (LOPs) and petitions</vt:lpstr>
      <vt:lpstr>Letters of protest (LOPs) and petitions (cont.)</vt:lpstr>
      <vt:lpstr>Letters of protest (LOPs) and petitions (cont.)</vt:lpstr>
      <vt:lpstr>Path forward</vt:lpstr>
      <vt:lpstr>Path forward</vt:lpstr>
      <vt:lpstr>Milestones</vt:lpstr>
      <vt:lpstr>PowerPoint Presentation</vt:lpstr>
    </vt:vector>
  </TitlesOfParts>
  <Company>United States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Brian</dc:creator>
  <dc:description>Revised 6-24-19</dc:description>
  <cp:lastModifiedBy>Roberts, Brian</cp:lastModifiedBy>
  <cp:revision>190</cp:revision>
  <dcterms:created xsi:type="dcterms:W3CDTF">2023-02-14T15:13:07Z</dcterms:created>
  <dcterms:modified xsi:type="dcterms:W3CDTF">2023-06-05T18:51:33Z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0x010100750E706FC5A2264E9A765CCB84A49BFB</vt:lpwstr>
  </property>
</Properties>
</file>