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commentAuthors" Target="commentAuthors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Current and final rule fees by entity type for design filing,</a:t>
            </a:r>
            <a:r>
              <a:rPr lang="en-US" baseline="0" dirty="0"/>
              <a:t> search, examination, and issue, compared to combined FY 2023 unit costs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Filing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DF6-4A35-89E4-B8FCA74CDA6B}"/>
                </c:ext>
              </c:extLst>
            </c:dLbl>
            <c:dLbl>
              <c:idx val="1"/>
              <c:layout>
                <c:manualLayout>
                  <c:x val="6.3113395547778756E-2"/>
                  <c:y val="-2.337992750381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F6-4A35-89E4-B8FCA74CDA6B}"/>
                </c:ext>
              </c:extLst>
            </c:dLbl>
            <c:dLbl>
              <c:idx val="2"/>
              <c:layout>
                <c:manualLayout>
                  <c:x val="6.3122022941576691E-2"/>
                  <c:y val="-1.530477931478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F6-4A35-89E4-B8FCA74CDA6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DF6-4A35-89E4-B8FCA74CDA6B}"/>
                </c:ext>
              </c:extLst>
            </c:dLbl>
            <c:dLbl>
              <c:idx val="5"/>
              <c:layout>
                <c:manualLayout>
                  <c:x val="6.48148148148147E-2"/>
                  <c:y val="-1.6699948217010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F6-4A35-89E4-B8FCA74CDA6B}"/>
                </c:ext>
              </c:extLst>
            </c:dLbl>
            <c:dLbl>
              <c:idx val="6"/>
              <c:layout>
                <c:manualLayout>
                  <c:x val="6.1591571886847475E-2"/>
                  <c:y val="-1.7249337064654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F6-4A35-89E4-B8FCA74CDA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Current - undiscounted</c:v>
                </c:pt>
                <c:pt idx="1">
                  <c:v>Current - small</c:v>
                </c:pt>
                <c:pt idx="2">
                  <c:v>Current - micro</c:v>
                </c:pt>
                <c:pt idx="4">
                  <c:v>Final rule - undiscounted</c:v>
                </c:pt>
                <c:pt idx="5">
                  <c:v>Final rule - small</c:v>
                </c:pt>
                <c:pt idx="6">
                  <c:v>Final rule - micro</c:v>
                </c:pt>
              </c:strCache>
            </c:strRef>
          </c:cat>
          <c:val>
            <c:numRef>
              <c:f>Sheet1!$B$2:$H$2</c:f>
              <c:numCache>
                <c:formatCode>"$"#,##0</c:formatCode>
                <c:ptCount val="7"/>
                <c:pt idx="0">
                  <c:v>220</c:v>
                </c:pt>
                <c:pt idx="1">
                  <c:v>88</c:v>
                </c:pt>
                <c:pt idx="2">
                  <c:v>44</c:v>
                </c:pt>
                <c:pt idx="4">
                  <c:v>300</c:v>
                </c:pt>
                <c:pt idx="5">
                  <c:v>120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F6-4A35-89E4-B8FCA74CDA6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Search</c:v>
                </c:pt>
              </c:strCache>
            </c:strRef>
          </c:tx>
          <c:spPr>
            <a:solidFill>
              <a:srgbClr val="A6192E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DF6-4A35-89E4-B8FCA74CDA6B}"/>
                </c:ext>
              </c:extLst>
            </c:dLbl>
            <c:dLbl>
              <c:idx val="1"/>
              <c:layout>
                <c:manualLayout>
                  <c:x val="6.4660979877515248E-2"/>
                  <c:y val="-5.134694944544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F6-4A35-89E4-B8FCA74CDA6B}"/>
                </c:ext>
              </c:extLst>
            </c:dLbl>
            <c:dLbl>
              <c:idx val="2"/>
              <c:layout>
                <c:manualLayout>
                  <c:x val="5.8492393311947062E-2"/>
                  <c:y val="-7.2485665001142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F6-4A35-89E4-B8FCA74CDA6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0DF6-4A35-89E4-B8FCA74CDA6B}"/>
                </c:ext>
              </c:extLst>
            </c:dLbl>
            <c:dLbl>
              <c:idx val="5"/>
              <c:layout>
                <c:manualLayout>
                  <c:x val="6.3271604938271497E-2"/>
                  <c:y val="-4.00798757208263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DF6-4A35-89E4-B8FCA74CDA6B}"/>
                </c:ext>
              </c:extLst>
            </c:dLbl>
            <c:dLbl>
              <c:idx val="6"/>
              <c:layout>
                <c:manualLayout>
                  <c:x val="6.1587318946242718E-2"/>
                  <c:y val="-4.9105737497327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DF6-4A35-89E4-B8FCA74CDA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Current - undiscounted</c:v>
                </c:pt>
                <c:pt idx="1">
                  <c:v>Current - small</c:v>
                </c:pt>
                <c:pt idx="2">
                  <c:v>Current - micro</c:v>
                </c:pt>
                <c:pt idx="4">
                  <c:v>Final rule - undiscounted</c:v>
                </c:pt>
                <c:pt idx="5">
                  <c:v>Final rule - small</c:v>
                </c:pt>
                <c:pt idx="6">
                  <c:v>Final rule - micro</c:v>
                </c:pt>
              </c:strCache>
            </c:strRef>
          </c:cat>
          <c:val>
            <c:numRef>
              <c:f>Sheet1!$B$3:$H$3</c:f>
              <c:numCache>
                <c:formatCode>"$"#,##0</c:formatCode>
                <c:ptCount val="7"/>
                <c:pt idx="0">
                  <c:v>160</c:v>
                </c:pt>
                <c:pt idx="1">
                  <c:v>54</c:v>
                </c:pt>
                <c:pt idx="2">
                  <c:v>32</c:v>
                </c:pt>
                <c:pt idx="4">
                  <c:v>300</c:v>
                </c:pt>
                <c:pt idx="5">
                  <c:v>120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DF6-4A35-89E4-B8FCA74CDA6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Examination</c:v>
                </c:pt>
              </c:strCache>
            </c:strRef>
          </c:tx>
          <c:spPr>
            <a:solidFill>
              <a:srgbClr val="007A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Current - undiscounted</c:v>
                </c:pt>
                <c:pt idx="1">
                  <c:v>Current - small</c:v>
                </c:pt>
                <c:pt idx="2">
                  <c:v>Current - micro</c:v>
                </c:pt>
                <c:pt idx="4">
                  <c:v>Final rule - undiscounted</c:v>
                </c:pt>
                <c:pt idx="5">
                  <c:v>Final rule - small</c:v>
                </c:pt>
                <c:pt idx="6">
                  <c:v>Final rule - micro</c:v>
                </c:pt>
              </c:strCache>
            </c:strRef>
          </c:cat>
          <c:val>
            <c:numRef>
              <c:f>Sheet1!$B$4:$H$4</c:f>
              <c:numCache>
                <c:formatCode>"$"#,##0</c:formatCode>
                <c:ptCount val="7"/>
                <c:pt idx="0">
                  <c:v>640</c:v>
                </c:pt>
                <c:pt idx="1">
                  <c:v>256</c:v>
                </c:pt>
                <c:pt idx="2">
                  <c:v>128</c:v>
                </c:pt>
                <c:pt idx="4">
                  <c:v>700</c:v>
                </c:pt>
                <c:pt idx="5">
                  <c:v>280</c:v>
                </c:pt>
                <c:pt idx="6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DF6-4A35-89E4-B8FCA74CDA6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Issue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Current - undiscounted</c:v>
                </c:pt>
                <c:pt idx="1">
                  <c:v>Current - small</c:v>
                </c:pt>
                <c:pt idx="2">
                  <c:v>Current - micro</c:v>
                </c:pt>
                <c:pt idx="4">
                  <c:v>Final rule - undiscounted</c:v>
                </c:pt>
                <c:pt idx="5">
                  <c:v>Final rule - small</c:v>
                </c:pt>
                <c:pt idx="6">
                  <c:v>Final rule - micro</c:v>
                </c:pt>
              </c:strCache>
            </c:strRef>
          </c:cat>
          <c:val>
            <c:numRef>
              <c:f>Sheet1!$B$5:$H$5</c:f>
              <c:numCache>
                <c:formatCode>"$"#,##0</c:formatCode>
                <c:ptCount val="7"/>
                <c:pt idx="0">
                  <c:v>740</c:v>
                </c:pt>
                <c:pt idx="1">
                  <c:v>296</c:v>
                </c:pt>
                <c:pt idx="2">
                  <c:v>148</c:v>
                </c:pt>
                <c:pt idx="4">
                  <c:v>1300</c:v>
                </c:pt>
                <c:pt idx="5">
                  <c:v>520</c:v>
                </c:pt>
                <c:pt idx="6">
                  <c:v>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DF6-4A35-89E4-B8FCA74CD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49142192"/>
        <c:axId val="1049144488"/>
      </c:barChart>
      <c:lineChart>
        <c:grouping val="standard"/>
        <c:varyColors val="0"/>
        <c:ser>
          <c:idx val="4"/>
          <c:order val="4"/>
          <c:tx>
            <c:strRef>
              <c:f>Sheet1!$A$6</c:f>
              <c:strCache>
                <c:ptCount val="1"/>
                <c:pt idx="0">
                  <c:v>FY 2023 unit cost, filing through issue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DF6-4A35-89E4-B8FCA74CDA6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DF6-4A35-89E4-B8FCA74CDA6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DF6-4A35-89E4-B8FCA74CDA6B}"/>
                </c:ext>
              </c:extLst>
            </c:dLbl>
            <c:dLbl>
              <c:idx val="3"/>
              <c:layout>
                <c:manualLayout>
                  <c:x val="-2.7700831024930747E-2"/>
                  <c:y val="-2.6423569824283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DF6-4A35-89E4-B8FCA74CDA6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DF6-4A35-89E4-B8FCA74CDA6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DF6-4A35-89E4-B8FCA74CDA6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DF6-4A35-89E4-B8FCA74CDA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Current - undiscounted</c:v>
                </c:pt>
                <c:pt idx="1">
                  <c:v>Current - small</c:v>
                </c:pt>
                <c:pt idx="2">
                  <c:v>Current - micro</c:v>
                </c:pt>
                <c:pt idx="4">
                  <c:v>Final rule - undiscounted</c:v>
                </c:pt>
                <c:pt idx="5">
                  <c:v>Final rule - small</c:v>
                </c:pt>
                <c:pt idx="6">
                  <c:v>Final rule - micro</c:v>
                </c:pt>
              </c:strCache>
            </c:strRef>
          </c:cat>
          <c:val>
            <c:numRef>
              <c:f>Sheet1!$B$6:$H$6</c:f>
              <c:numCache>
                <c:formatCode>"$"#,##0</c:formatCode>
                <c:ptCount val="7"/>
                <c:pt idx="0">
                  <c:v>2252</c:v>
                </c:pt>
                <c:pt idx="1">
                  <c:v>2252</c:v>
                </c:pt>
                <c:pt idx="2">
                  <c:v>2252</c:v>
                </c:pt>
                <c:pt idx="3">
                  <c:v>2252</c:v>
                </c:pt>
                <c:pt idx="4">
                  <c:v>2252</c:v>
                </c:pt>
                <c:pt idx="5">
                  <c:v>2252</c:v>
                </c:pt>
                <c:pt idx="6">
                  <c:v>2252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0DF6-4A35-89E4-B8FCA74CD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9142192"/>
        <c:axId val="1049144488"/>
      </c:lineChart>
      <c:catAx>
        <c:axId val="104914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9144488"/>
        <c:crosses val="autoZero"/>
        <c:auto val="1"/>
        <c:lblAlgn val="ctr"/>
        <c:lblOffset val="100"/>
        <c:noMultiLvlLbl val="0"/>
      </c:catAx>
      <c:valAx>
        <c:axId val="1049144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9142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Current and final rule </a:t>
            </a:r>
            <a:r>
              <a:rPr lang="en-US" sz="1400" b="0" i="0" u="none" strike="noStrike" baseline="0" dirty="0">
                <a:solidFill>
                  <a:schemeClr val="tx1"/>
                </a:solidFill>
                <a:effectLst/>
              </a:rPr>
              <a:t>undiscounted 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maintenance fees</a:t>
            </a:r>
          </a:p>
        </c:rich>
      </c:tx>
      <c:layout>
        <c:manualLayout>
          <c:xMode val="edge"/>
          <c:yMode val="edge"/>
          <c:x val="0.22753961310391757"/>
          <c:y val="1.6261210484001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836919311107866"/>
          <c:y val="0.13193409180070617"/>
          <c:w val="0.61566320885654346"/>
          <c:h val="0.766287844855014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Maint!$A$2</c:f>
              <c:strCache>
                <c:ptCount val="1"/>
                <c:pt idx="0">
                  <c:v>1st stage</c:v>
                </c:pt>
              </c:strCache>
            </c:strRef>
          </c:tx>
          <c:spPr>
            <a:solidFill>
              <a:srgbClr val="009CD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Maint!$B$1:$C$1</c:f>
              <c:strCache>
                <c:ptCount val="2"/>
                <c:pt idx="0">
                  <c:v>Current</c:v>
                </c:pt>
                <c:pt idx="1">
                  <c:v>Final rule</c:v>
                </c:pt>
              </c:strCache>
            </c:strRef>
          </c:cat>
          <c:val>
            <c:numRef>
              <c:f>Maint!$B$2:$C$2</c:f>
              <c:numCache>
                <c:formatCode>"$"#,##0</c:formatCode>
                <c:ptCount val="2"/>
                <c:pt idx="0">
                  <c:v>2000</c:v>
                </c:pt>
                <c:pt idx="1">
                  <c:v>2150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8E-40FD-9567-41D518E253BC}"/>
            </c:ext>
          </c:extLst>
        </c:ser>
        <c:ser>
          <c:idx val="1"/>
          <c:order val="1"/>
          <c:tx>
            <c:strRef>
              <c:f>Maint!$A$3</c:f>
              <c:strCache>
                <c:ptCount val="1"/>
                <c:pt idx="0">
                  <c:v>2nd stage</c:v>
                </c:pt>
              </c:strCache>
            </c:strRef>
          </c:tx>
          <c:spPr>
            <a:solidFill>
              <a:srgbClr val="A6192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Maint!$B$1:$C$1</c:f>
              <c:strCache>
                <c:ptCount val="2"/>
                <c:pt idx="0">
                  <c:v>Current</c:v>
                </c:pt>
                <c:pt idx="1">
                  <c:v>Final rule</c:v>
                </c:pt>
              </c:strCache>
            </c:strRef>
          </c:cat>
          <c:val>
            <c:numRef>
              <c:f>Maint!$B$3:$C$3</c:f>
              <c:numCache>
                <c:formatCode>"$"#,##0</c:formatCode>
                <c:ptCount val="2"/>
                <c:pt idx="0">
                  <c:v>3760</c:v>
                </c:pt>
                <c:pt idx="1">
                  <c:v>4040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8E-40FD-9567-41D518E253BC}"/>
            </c:ext>
          </c:extLst>
        </c:ser>
        <c:ser>
          <c:idx val="2"/>
          <c:order val="2"/>
          <c:tx>
            <c:strRef>
              <c:f>Maint!$A$4</c:f>
              <c:strCache>
                <c:ptCount val="1"/>
                <c:pt idx="0">
                  <c:v>3rd stage</c:v>
                </c:pt>
              </c:strCache>
            </c:strRef>
          </c:tx>
          <c:spPr>
            <a:solidFill>
              <a:srgbClr val="007A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Maint!$B$1:$C$1</c:f>
              <c:strCache>
                <c:ptCount val="2"/>
                <c:pt idx="0">
                  <c:v>Current</c:v>
                </c:pt>
                <c:pt idx="1">
                  <c:v>Final rule</c:v>
                </c:pt>
              </c:strCache>
            </c:strRef>
          </c:cat>
          <c:val>
            <c:numRef>
              <c:f>Maint!$B$4:$C$4</c:f>
              <c:numCache>
                <c:formatCode>"$"#,##0</c:formatCode>
                <c:ptCount val="2"/>
                <c:pt idx="0">
                  <c:v>7700</c:v>
                </c:pt>
                <c:pt idx="1">
                  <c:v>8280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8E-40FD-9567-41D518E253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99101040"/>
        <c:axId val="799108584"/>
      </c:barChart>
      <c:catAx>
        <c:axId val="79910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108584"/>
        <c:crosses val="autoZero"/>
        <c:auto val="1"/>
        <c:lblAlgn val="ctr"/>
        <c:lblOffset val="100"/>
        <c:noMultiLvlLbl val="0"/>
      </c:catAx>
      <c:valAx>
        <c:axId val="799108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Fee amount ($)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10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Current and</a:t>
            </a:r>
            <a:r>
              <a:rPr lang="en-US" baseline="0" dirty="0">
                <a:solidFill>
                  <a:schemeClr val="tx1"/>
                </a:solidFill>
              </a:rPr>
              <a:t> </a:t>
            </a:r>
            <a:r>
              <a:rPr lang="en-US" strike="noStrike" baseline="0" dirty="0">
                <a:solidFill>
                  <a:schemeClr val="tx1"/>
                </a:solidFill>
              </a:rPr>
              <a:t>final rule </a:t>
            </a:r>
            <a:r>
              <a:rPr lang="en-US" sz="1400" b="0" i="0" u="none" strike="noStrike" baseline="0" dirty="0">
                <a:solidFill>
                  <a:schemeClr val="tx1"/>
                </a:solidFill>
                <a:effectLst/>
              </a:rPr>
              <a:t>undiscounted </a:t>
            </a:r>
            <a:r>
              <a:rPr lang="en-US" strike="noStrike" baseline="0" dirty="0">
                <a:solidFill>
                  <a:schemeClr val="tx1"/>
                </a:solidFill>
              </a:rPr>
              <a:t>fees </a:t>
            </a:r>
            <a:r>
              <a:rPr lang="en-US" baseline="0" dirty="0">
                <a:solidFill>
                  <a:schemeClr val="tx1"/>
                </a:solidFill>
              </a:rPr>
              <a:t>for u</a:t>
            </a:r>
            <a:r>
              <a:rPr lang="en-US" dirty="0">
                <a:solidFill>
                  <a:schemeClr val="tx1"/>
                </a:solidFill>
              </a:rPr>
              <a:t>tility filing, search,</a:t>
            </a:r>
            <a:r>
              <a:rPr lang="en-US" baseline="0" dirty="0">
                <a:solidFill>
                  <a:schemeClr val="tx1"/>
                </a:solidFill>
              </a:rPr>
              <a:t> and examination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324317099251478"/>
          <c:y val="0.14296014883571551"/>
          <c:w val="0.60580295518615723"/>
          <c:h val="0.773372848891814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'Front-end'!$A$2</c:f>
              <c:strCache>
                <c:ptCount val="1"/>
                <c:pt idx="0">
                  <c:v>Filing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'Front-end'!$B$1:$C$1</c:f>
              <c:strCache>
                <c:ptCount val="2"/>
                <c:pt idx="0">
                  <c:v>Current</c:v>
                </c:pt>
                <c:pt idx="1">
                  <c:v>Final rule</c:v>
                </c:pt>
              </c:strCache>
            </c:strRef>
          </c:cat>
          <c:val>
            <c:numRef>
              <c:f>'Front-end'!$B$2:$C$2</c:f>
              <c:numCache>
                <c:formatCode>"$"#,##0</c:formatCode>
                <c:ptCount val="2"/>
                <c:pt idx="0">
                  <c:v>320</c:v>
                </c:pt>
                <c:pt idx="1">
                  <c:v>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FE-401F-8F8C-191D7D23524B}"/>
            </c:ext>
          </c:extLst>
        </c:ser>
        <c:ser>
          <c:idx val="1"/>
          <c:order val="1"/>
          <c:tx>
            <c:strRef>
              <c:f>'Front-end'!$A$3</c:f>
              <c:strCache>
                <c:ptCount val="1"/>
                <c:pt idx="0">
                  <c:v>Search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'Front-end'!$B$1:$C$1</c:f>
              <c:strCache>
                <c:ptCount val="2"/>
                <c:pt idx="0">
                  <c:v>Current</c:v>
                </c:pt>
                <c:pt idx="1">
                  <c:v>Final rule</c:v>
                </c:pt>
              </c:strCache>
            </c:strRef>
          </c:cat>
          <c:val>
            <c:numRef>
              <c:f>'Front-end'!$B$3:$C$3</c:f>
              <c:numCache>
                <c:formatCode>"$"#,##0</c:formatCode>
                <c:ptCount val="2"/>
                <c:pt idx="0">
                  <c:v>700</c:v>
                </c:pt>
                <c:pt idx="1">
                  <c:v>770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FE-401F-8F8C-191D7D23524B}"/>
            </c:ext>
          </c:extLst>
        </c:ser>
        <c:ser>
          <c:idx val="2"/>
          <c:order val="2"/>
          <c:tx>
            <c:strRef>
              <c:f>'Front-end'!$A$4</c:f>
              <c:strCache>
                <c:ptCount val="1"/>
                <c:pt idx="0">
                  <c:v>Exam</c:v>
                </c:pt>
              </c:strCache>
            </c:strRef>
          </c:tx>
          <c:spPr>
            <a:solidFill>
              <a:srgbClr val="007A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'Front-end'!$B$1:$C$1</c:f>
              <c:strCache>
                <c:ptCount val="2"/>
                <c:pt idx="0">
                  <c:v>Current</c:v>
                </c:pt>
                <c:pt idx="1">
                  <c:v>Final rule</c:v>
                </c:pt>
              </c:strCache>
            </c:strRef>
          </c:cat>
          <c:val>
            <c:numRef>
              <c:f>'Front-end'!$B$4:$C$4</c:f>
              <c:numCache>
                <c:formatCode>"$"#,##0</c:formatCode>
                <c:ptCount val="2"/>
                <c:pt idx="0">
                  <c:v>800</c:v>
                </c:pt>
                <c:pt idx="1">
                  <c:v>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FE-401F-8F8C-191D7D23524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97231448"/>
        <c:axId val="797229152"/>
      </c:barChart>
      <c:catAx>
        <c:axId val="79723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7229152"/>
        <c:crosses val="autoZero"/>
        <c:auto val="1"/>
        <c:lblAlgn val="ctr"/>
        <c:lblOffset val="100"/>
        <c:noMultiLvlLbl val="0"/>
      </c:catAx>
      <c:valAx>
        <c:axId val="79722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>
                    <a:solidFill>
                      <a:schemeClr val="tx1"/>
                    </a:solidFill>
                  </a:rPr>
                  <a:t>Fee amount ($)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7231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0552760766015361"/>
          <c:y val="0.45986464486179768"/>
          <c:w val="6.6694614562068627E-2"/>
          <c:h val="0.179624994849701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DD770-3BAD-4C5D-9407-B1EA127593E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07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19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68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94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6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00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50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255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39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99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52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9222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536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99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712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845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112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065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74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109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804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24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282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052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648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971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113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59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2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82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15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7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B1ACE-5EB2-B245-8DCB-331A9858E08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1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584"/>
            <a:ext cx="8229600" cy="3786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D648693-0942-45E9-83AE-76FC568F94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78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2 line headlin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2"/>
            <a:ext cx="8229600" cy="349134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48693-0942-45E9-83AE-76FC568F94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27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250"/>
            <a:ext cx="8229600" cy="864147"/>
          </a:xfrm>
        </p:spPr>
        <p:txBody>
          <a:bodyPr anchor="t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48693-0942-45E9-83AE-76FC568F94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0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48693-0942-45E9-83AE-76FC568F94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77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422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422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48693-0942-45E9-83AE-76FC568F94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0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 title="Quotation mark"/>
          <p:cNvSpPr/>
          <p:nvPr/>
        </p:nvSpPr>
        <p:spPr>
          <a:xfrm>
            <a:off x="404558" y="452445"/>
            <a:ext cx="911259" cy="811812"/>
          </a:xfrm>
          <a:custGeom>
            <a:avLst/>
            <a:gdLst/>
            <a:ahLst/>
            <a:cxnLst/>
            <a:rect l="l" t="t" r="r" b="b"/>
            <a:pathLst>
              <a:path w="1246682" h="1110630">
                <a:moveTo>
                  <a:pt x="1030110" y="0"/>
                </a:moveTo>
                <a:lnTo>
                  <a:pt x="1182821" y="97614"/>
                </a:lnTo>
                <a:cubicBezTo>
                  <a:pt x="1060478" y="268663"/>
                  <a:pt x="992915" y="445294"/>
                  <a:pt x="980131" y="627506"/>
                </a:cubicBezTo>
                <a:lnTo>
                  <a:pt x="1246682" y="627506"/>
                </a:lnTo>
                <a:lnTo>
                  <a:pt x="1246682" y="1110630"/>
                </a:lnTo>
                <a:lnTo>
                  <a:pt x="769112" y="1110630"/>
                </a:lnTo>
                <a:lnTo>
                  <a:pt x="769112" y="648548"/>
                </a:lnTo>
                <a:cubicBezTo>
                  <a:pt x="769112" y="470413"/>
                  <a:pt x="856111" y="254231"/>
                  <a:pt x="1030110" y="0"/>
                </a:cubicBezTo>
                <a:close/>
                <a:moveTo>
                  <a:pt x="260998" y="0"/>
                </a:moveTo>
                <a:lnTo>
                  <a:pt x="408157" y="92018"/>
                </a:lnTo>
                <a:cubicBezTo>
                  <a:pt x="282285" y="287246"/>
                  <a:pt x="216573" y="465742"/>
                  <a:pt x="211020" y="627506"/>
                </a:cubicBezTo>
                <a:lnTo>
                  <a:pt x="472018" y="627506"/>
                </a:lnTo>
                <a:lnTo>
                  <a:pt x="472018" y="1110630"/>
                </a:lnTo>
                <a:lnTo>
                  <a:pt x="0" y="1110630"/>
                </a:lnTo>
                <a:lnTo>
                  <a:pt x="0" y="648548"/>
                </a:lnTo>
                <a:cubicBezTo>
                  <a:pt x="0" y="449994"/>
                  <a:pt x="87000" y="233811"/>
                  <a:pt x="260998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4800000" scaled="0"/>
            <a:tileRect/>
          </a:gra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065009" y="4131482"/>
            <a:ext cx="7681428" cy="489163"/>
          </a:xfrm>
        </p:spPr>
        <p:txBody>
          <a:bodyPr anchor="b">
            <a:normAutofit/>
          </a:bodyPr>
          <a:lstStyle>
            <a:lvl1pPr marL="0" indent="0" algn="r">
              <a:buFont typeface="Courier New" panose="02070309020205020404" pitchFamily="49" charset="0"/>
              <a:buNone/>
              <a:defRPr sz="1600" b="1" spc="200" baseline="0">
                <a:latin typeface="+mn-lt"/>
              </a:defRPr>
            </a:lvl1pPr>
            <a:lvl2pPr marL="891540" indent="-342900">
              <a:buFont typeface="Arial" panose="020B0604020202020204" pitchFamily="34" charset="0"/>
              <a:buChar char="•"/>
              <a:defRPr sz="2400"/>
            </a:lvl2pPr>
            <a:lvl3pPr marL="1371600" indent="-274320">
              <a:buFont typeface="Wingdings" panose="05000000000000000000" pitchFamily="2" charset="2"/>
              <a:buChar char="§"/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- CREDIT IN ALL CAPS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47424" y="834887"/>
            <a:ext cx="7999012" cy="3101009"/>
          </a:xfrm>
        </p:spPr>
        <p:txBody>
          <a:bodyPr anchor="t">
            <a:normAutofit/>
          </a:bodyPr>
          <a:lstStyle>
            <a:lvl1pPr algn="l">
              <a:defRPr sz="4000" b="0" baseline="0">
                <a:latin typeface="+mj-lt"/>
              </a:defRPr>
            </a:lvl1pPr>
          </a:lstStyle>
          <a:p>
            <a:r>
              <a:rPr lang="en-US"/>
              <a:t>Quote here Twenty Words or Less. Keep it Short and Memorable. Quote here Twenty Words or Less. Keep it Short.”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48693-0942-45E9-83AE-76FC568F94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960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19381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1644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effectLst/>
              <a:latin typeface="Segoe U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5391482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1644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effectLst/>
              <a:latin typeface="Segoe UI"/>
            </a:endParaRPr>
          </a:p>
        </p:txBody>
      </p:sp>
      <p:pic>
        <p:nvPicPr>
          <p:cNvPr id="4" name="Picture 3" title="USPTO sea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406" y="916906"/>
            <a:ext cx="3881188" cy="3881188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38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effectLst/>
              <a:latin typeface="Segoe UI"/>
            </a:endParaRPr>
          </a:p>
        </p:txBody>
      </p:sp>
      <p:pic>
        <p:nvPicPr>
          <p:cNvPr id="6" name="Picture 5" descr="uspto_seal_1000px-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406" y="916906"/>
            <a:ext cx="3881188" cy="388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8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pto.gov/sites/default/files/documents/fy25pbr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theme/theme2.xml><?xml version="1.0" encoding="utf-8"?>
<a:theme xmlns:a="http://schemas.openxmlformats.org/drawingml/2006/main" name="Brand master navy no logo">
  <a:themeElements>
    <a:clrScheme name="USPTO Brand">
      <a:dk1>
        <a:sysClr val="windowText" lastClr="000000"/>
      </a:dk1>
      <a:lt1>
        <a:sysClr val="window" lastClr="FFFFFF"/>
      </a:lt1>
      <a:dk2>
        <a:srgbClr val="004C97"/>
      </a:dk2>
      <a:lt2>
        <a:srgbClr val="EEECE1"/>
      </a:lt2>
      <a:accent1>
        <a:srgbClr val="009CDE"/>
      </a:accent1>
      <a:accent2>
        <a:srgbClr val="A6192E"/>
      </a:accent2>
      <a:accent3>
        <a:srgbClr val="7A9A01"/>
      </a:accent3>
      <a:accent4>
        <a:srgbClr val="671E75"/>
      </a:accent4>
      <a:accent5>
        <a:srgbClr val="4BACC6"/>
      </a:accent5>
      <a:accent6>
        <a:srgbClr val="F2A900"/>
      </a:accent6>
      <a:hlink>
        <a:srgbClr val="004C97"/>
      </a:hlink>
      <a:folHlink>
        <a:srgbClr val="BB16A3"/>
      </a:folHlink>
    </a:clrScheme>
    <a:fontScheme name="USPTO Brand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and master navy revised 9-2022.potx" id="{2C446032-32CD-422C-B3B6-EB26FEC922A9}" vid="{6358B0D2-1E16-4BDA-99BD-C77C36917D3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USPTO Branding</Template>
  <TotalTime>0</TotalTime>
  <Words>5613</Words>
  <Application>Microsoft Office PowerPoint</Application>
  <PresentationFormat>On-screen Show (16:10)</PresentationFormat>
  <Paragraphs>881</Paragraphs>
  <Slides>44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Calibri</vt:lpstr>
      <vt:lpstr>Courier New</vt:lpstr>
      <vt:lpstr>Segoe UI</vt:lpstr>
      <vt:lpstr>Segoe UI Light</vt:lpstr>
      <vt:lpstr>Wingdings</vt:lpstr>
      <vt:lpstr>USPTO Branding</vt:lpstr>
      <vt:lpstr>Brand master navy no logo</vt:lpstr>
      <vt:lpstr>Opening Slide</vt:lpstr>
      <vt:lpstr>Final Rule: At-a-Glance</vt:lpstr>
      <vt:lpstr>Overview</vt:lpstr>
      <vt:lpstr>Fee setting goals and objectives</vt:lpstr>
      <vt:lpstr>Fee setting goals and objectives (cont.)</vt:lpstr>
      <vt:lpstr>Benefits for IP stakeholders</vt:lpstr>
      <vt:lpstr>Patent five-year financial outlook</vt:lpstr>
      <vt:lpstr>Patent fee changes</vt:lpstr>
      <vt:lpstr>Patent fee adjustments: NPRM to final rule</vt:lpstr>
      <vt:lpstr>Patent fee adjustments: NPRM to final rule (cont.)</vt:lpstr>
      <vt:lpstr>Patent fee adjustments: NPRM to final rule (cont.)</vt:lpstr>
      <vt:lpstr>Targeted patent proposals</vt:lpstr>
      <vt:lpstr>Continuing applications</vt:lpstr>
      <vt:lpstr>Continuing applications (cont.)</vt:lpstr>
      <vt:lpstr>Design applications</vt:lpstr>
      <vt:lpstr>Design applications (cont.)</vt:lpstr>
      <vt:lpstr>Design applications (cont.) Most design applications qualify for discounted fees; design fee collections will not fully recover design costs on an aggregate basis</vt:lpstr>
      <vt:lpstr>Excess claims </vt:lpstr>
      <vt:lpstr>Extension of time (EOT) for provisional applications</vt:lpstr>
      <vt:lpstr>Extension of time (EOT) for provisional applications (cont.)</vt:lpstr>
      <vt:lpstr>Information disclosure statement (IDS)</vt:lpstr>
      <vt:lpstr>Information disclosure statement (IDS) (cont.) </vt:lpstr>
      <vt:lpstr>Patent term extension (PTE)</vt:lpstr>
      <vt:lpstr>Patent term extension (PTE) (cont.)</vt:lpstr>
      <vt:lpstr>Request for continued examination (RCE)</vt:lpstr>
      <vt:lpstr>Request for continued examination (RCE) (cont.)</vt:lpstr>
      <vt:lpstr>Suspension of action</vt:lpstr>
      <vt:lpstr>Unintentional delay petitions</vt:lpstr>
      <vt:lpstr>Unintentional delay petitions (cont.)</vt:lpstr>
      <vt:lpstr>Targeted PTAB proposals</vt:lpstr>
      <vt:lpstr>America Invents Act (AIA) trial fees </vt:lpstr>
      <vt:lpstr>AIA trial fees (cont.)</vt:lpstr>
      <vt:lpstr>Director Review of a PTAB decision</vt:lpstr>
      <vt:lpstr>Other proposals</vt:lpstr>
      <vt:lpstr>Across-the-board adjustment</vt:lpstr>
      <vt:lpstr>Across-the-board example Utility patents, maintenance</vt:lpstr>
      <vt:lpstr>Front-end fee increase</vt:lpstr>
      <vt:lpstr>Front-end fee increase example Utility filing, search, and examination fees  </vt:lpstr>
      <vt:lpstr>Basic utility patent life cycle fees for  undiscounted entities Current and final fee schedule</vt:lpstr>
      <vt:lpstr>Additional information</vt:lpstr>
      <vt:lpstr>Analysis of alternatives</vt:lpstr>
      <vt:lpstr>Analysis of alternatives (cont.)</vt:lpstr>
      <vt:lpstr>Summary</vt:lpstr>
      <vt:lpstr>USPTO closing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2024-11-18T14:53:18Z</dcterms:created>
  <dcterms:modified xsi:type="dcterms:W3CDTF">2025-04-14T17:21:01Z</dcterms:modified>
</cp:coreProperties>
</file>