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005E85"/>
    <a:srgbClr val="00853E"/>
    <a:srgbClr val="7F0047"/>
    <a:srgbClr val="00A9B7"/>
    <a:srgbClr val="009CDE"/>
    <a:srgbClr val="F2A900"/>
    <a:srgbClr val="BB16A3"/>
    <a:srgbClr val="007377"/>
    <a:srgbClr val="FB6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7" autoAdjust="0"/>
    <p:restoredTop sz="93026" autoAdjust="0"/>
  </p:normalViewPr>
  <p:slideViewPr>
    <p:cSldViewPr snapToGrid="0">
      <p:cViewPr varScale="1">
        <p:scale>
          <a:sx n="145" d="100"/>
          <a:sy n="145" d="100"/>
        </p:scale>
        <p:origin x="888" y="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b" anchorCtr="0"/>
          <a:lstStyle/>
          <a:p>
            <a:pPr>
              <a:defRPr/>
            </a:pPr>
            <a:r>
              <a:rPr lang="en-US" sz="1400" b="0" dirty="0"/>
              <a:t>FY 2022</a:t>
            </a:r>
          </a:p>
        </c:rich>
      </c:tx>
      <c:layout>
        <c:manualLayout>
          <c:xMode val="edge"/>
          <c:yMode val="edge"/>
          <c:x val="0.43345263800248574"/>
          <c:y val="0.919771153742200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 of aggregate cost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3F-47E5-9EFF-708047761A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3F-47E5-9EFF-708047761A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3F-47E5-9EFF-708047761A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3F-47E5-9EFF-708047761A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3F-47E5-9EFF-708047761A31}"/>
              </c:ext>
            </c:extLst>
          </c:dPt>
          <c:dPt>
            <c:idx val="5"/>
            <c:bubble3D val="0"/>
            <c:explosion val="8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3F-47E5-9EFF-708047761A31}"/>
              </c:ext>
            </c:extLst>
          </c:dPt>
          <c:dPt>
            <c:idx val="6"/>
            <c:bubble3D val="0"/>
            <c:explosion val="8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3F-47E5-9EFF-708047761A3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D3F-47E5-9EFF-708047761A31}"/>
                </c:ext>
              </c:extLst>
            </c:dLbl>
            <c:dLbl>
              <c:idx val="2"/>
              <c:layout>
                <c:manualLayout>
                  <c:x val="-9.8196869159462158E-2"/>
                  <c:y val="9.277156135268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3F-47E5-9EFF-708047761A31}"/>
                </c:ext>
              </c:extLst>
            </c:dLbl>
            <c:dLbl>
              <c:idx val="3"/>
              <c:layout>
                <c:manualLayout>
                  <c:x val="-0.12841129043929669"/>
                  <c:y val="5.56629368116094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3F-47E5-9EFF-708047761A31}"/>
                </c:ext>
              </c:extLst>
            </c:dLbl>
            <c:dLbl>
              <c:idx val="5"/>
              <c:layout>
                <c:manualLayout>
                  <c:x val="0.19387586987893812"/>
                  <c:y val="-4.80746613838010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62245435074779"/>
                      <c:h val="5.8780061273059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D3F-47E5-9EFF-708047761A31}"/>
                </c:ext>
              </c:extLst>
            </c:dLbl>
            <c:dLbl>
              <c:idx val="6"/>
              <c:layout>
                <c:manualLayout>
                  <c:x val="0.15358997483915868"/>
                  <c:y val="5.0096789227395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0799673033966"/>
                      <c:h val="5.16552053611735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D3F-47E5-9EFF-708047761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Compensation and benefits</c:v>
                </c:pt>
                <c:pt idx="1">
                  <c:v>Contracts</c:v>
                </c:pt>
                <c:pt idx="2">
                  <c:v>Publishing </c:v>
                </c:pt>
                <c:pt idx="3">
                  <c:v>Rent and utilities </c:v>
                </c:pt>
                <c:pt idx="4">
                  <c:v>Supplies and materials </c:v>
                </c:pt>
                <c:pt idx="5">
                  <c:v>Equipment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0.69</c:v>
                </c:pt>
                <c:pt idx="1">
                  <c:v>0.17</c:v>
                </c:pt>
                <c:pt idx="2">
                  <c:v>0.05</c:v>
                </c:pt>
                <c:pt idx="3">
                  <c:v>0.03</c:v>
                </c:pt>
                <c:pt idx="4">
                  <c:v>0.01</c:v>
                </c:pt>
                <c:pt idx="5">
                  <c:v>0.04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D3F-47E5-9EFF-708047761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95025750266367"/>
          <c:y val="5.6009376057755807E-2"/>
          <c:w val="0.85545853896363566"/>
          <c:h val="0.69999895258056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Patent maintenance fees</c:v>
                </c:pt>
              </c:strCache>
            </c:strRef>
          </c:tx>
          <c:spPr>
            <a:solidFill>
              <a:srgbClr val="009C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  <c:pt idx="3">
                  <c:v>FY 2025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0.52347679327857644</c:v>
                </c:pt>
                <c:pt idx="1">
                  <c:v>0.53373689851624684</c:v>
                </c:pt>
                <c:pt idx="2">
                  <c:v>0.5394433831605574</c:v>
                </c:pt>
                <c:pt idx="3">
                  <c:v>0.53655850606831479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3-48A0-8C04-A55033930C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Filing (w/excess claims)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  <c:pt idx="3">
                  <c:v>FY 2025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0.24664400121706564</c:v>
                </c:pt>
                <c:pt idx="1">
                  <c:v>0.24183155300596212</c:v>
                </c:pt>
                <c:pt idx="2">
                  <c:v>0.23967070820855094</c:v>
                </c:pt>
                <c:pt idx="3">
                  <c:v>0.23786570277234853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33-48A0-8C04-A55033930C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Patent post allowance fees</c:v>
                </c:pt>
              </c:strCache>
            </c:strRef>
          </c:tx>
          <c:spPr>
            <a:solidFill>
              <a:srgbClr val="7A9A0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7A9A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  <c:pt idx="3">
                  <c:v>FY 2025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9.9123192821469155E-2</c:v>
                </c:pt>
                <c:pt idx="1">
                  <c:v>9.4732564858563587E-2</c:v>
                </c:pt>
                <c:pt idx="2">
                  <c:v>9.1820127633574875E-2</c:v>
                </c:pt>
                <c:pt idx="3">
                  <c:v>9.2726938862386601E-2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33-48A0-8C04-A55033930CA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PCT</c:v>
                </c:pt>
              </c:strCache>
            </c:strRef>
          </c:tx>
          <c:spPr>
            <a:solidFill>
              <a:srgbClr val="FF67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  <c:pt idx="3">
                  <c:v>FY 2025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6.3483076102061081E-2</c:v>
                </c:pt>
                <c:pt idx="1">
                  <c:v>6.4338811064357557E-2</c:v>
                </c:pt>
                <c:pt idx="2">
                  <c:v>6.497597255488631E-2</c:v>
                </c:pt>
                <c:pt idx="3">
                  <c:v>6.6615258028088861E-2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33-48A0-8C04-A55033930CA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  <c:pt idx="3">
                  <c:v>FY 2025</c:v>
                </c:pt>
              </c:strCache>
            </c:strRef>
          </c:cat>
          <c:val>
            <c:numRef>
              <c:f>Sheet1!$B$6:$E$6</c:f>
              <c:numCache>
                <c:formatCode>0%</c:formatCode>
                <c:ptCount val="4"/>
                <c:pt idx="0">
                  <c:v>3.8686325762770882E-2</c:v>
                </c:pt>
                <c:pt idx="1">
                  <c:v>3.8785291066206797E-2</c:v>
                </c:pt>
                <c:pt idx="2">
                  <c:v>3.8033124510546579E-2</c:v>
                </c:pt>
                <c:pt idx="3">
                  <c:v>3.9664043289280478E-2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33-48A0-8C04-A55033930CA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Patent extension of time fees</c:v>
                </c:pt>
              </c:strCache>
            </c:strRef>
          </c:tx>
          <c:spPr>
            <a:solidFill>
              <a:srgbClr val="0073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  <c:pt idx="3">
                  <c:v>FY 2025</c:v>
                </c:pt>
              </c:strCache>
            </c:strRef>
          </c:cat>
          <c:val>
            <c:numRef>
              <c:f>Sheet1!$B$7:$E$7</c:f>
              <c:numCache>
                <c:formatCode>0%</c:formatCode>
                <c:ptCount val="4"/>
                <c:pt idx="0">
                  <c:v>2.8586610818056739E-2</c:v>
                </c:pt>
                <c:pt idx="1">
                  <c:v>2.6574881488663087E-2</c:v>
                </c:pt>
                <c:pt idx="2">
                  <c:v>2.6056683931883859E-2</c:v>
                </c:pt>
                <c:pt idx="3">
                  <c:v>2.6569550979580751E-2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33-48A0-8C04-A55033930C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82515856"/>
        <c:axId val="1082520120"/>
      </c:barChart>
      <c:catAx>
        <c:axId val="108251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520120"/>
        <c:crosses val="autoZero"/>
        <c:auto val="1"/>
        <c:lblAlgn val="ctr"/>
        <c:lblOffset val="100"/>
        <c:noMultiLvlLbl val="0"/>
      </c:catAx>
      <c:valAx>
        <c:axId val="10825201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51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394172117095"/>
          <c:y val="3.8399143289550429E-2"/>
          <c:w val="0.8506087410054175"/>
          <c:h val="0.723530566212821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Filing a brief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Sheet2!$B$1:$E$1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Sheet2!$B$2:$E$2</c:f>
              <c:numCache>
                <c:formatCode>0%</c:formatCode>
                <c:ptCount val="4"/>
                <c:pt idx="0">
                  <c:v>5.3954072048029665E-4</c:v>
                </c:pt>
                <c:pt idx="1">
                  <c:v>2.1839554650639428E-4</c:v>
                </c:pt>
                <c:pt idx="2">
                  <c:v>1.2708964135289905E-4</c:v>
                </c:pt>
                <c:pt idx="3">
                  <c:v>5.9481879507381991E-5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0-452F-9CAA-279E891E6EDE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Forwarding an appeal</c:v>
                </c:pt>
              </c:strCache>
            </c:strRef>
          </c:tx>
          <c:spPr>
            <a:solidFill>
              <a:srgbClr val="FF67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Sheet2!$B$3:$E$3</c:f>
              <c:numCache>
                <c:formatCode>0%</c:formatCode>
                <c:ptCount val="4"/>
                <c:pt idx="0">
                  <c:v>0.15271179011458338</c:v>
                </c:pt>
                <c:pt idx="1">
                  <c:v>0.14466936661818788</c:v>
                </c:pt>
                <c:pt idx="2">
                  <c:v>0.14691490686423658</c:v>
                </c:pt>
                <c:pt idx="3">
                  <c:v>0.13737667708115939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F0-452F-9CAA-279E891E6EDE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Inter partes post-institution fee</c:v>
                </c:pt>
              </c:strCache>
            </c:strRef>
          </c:tx>
          <c:spPr>
            <a:solidFill>
              <a:srgbClr val="A7A8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Sheet2!$B$4:$E$4</c:f>
              <c:numCache>
                <c:formatCode>0%</c:formatCode>
                <c:ptCount val="4"/>
                <c:pt idx="0">
                  <c:v>0.30002771154976321</c:v>
                </c:pt>
                <c:pt idx="1">
                  <c:v>0.30601450283489695</c:v>
                </c:pt>
                <c:pt idx="2">
                  <c:v>0.30325559917477785</c:v>
                </c:pt>
                <c:pt idx="3">
                  <c:v>0.31107261299315814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F0-452F-9CAA-279E891E6EDE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Inter partes review request fee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Sheet2!$B$5:$E$5</c:f>
              <c:numCache>
                <c:formatCode>0%</c:formatCode>
                <c:ptCount val="4"/>
                <c:pt idx="0">
                  <c:v>0.38637730055663838</c:v>
                </c:pt>
                <c:pt idx="1">
                  <c:v>0.39233174381164387</c:v>
                </c:pt>
                <c:pt idx="2">
                  <c:v>0.39053419160062564</c:v>
                </c:pt>
                <c:pt idx="3">
                  <c:v>0.40060098403776029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F0-452F-9CAA-279E891E6EDE}"/>
            </c:ext>
          </c:extLst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Notice of appeal</c:v>
                </c:pt>
              </c:strCache>
            </c:strRef>
          </c:tx>
          <c:spPr>
            <a:solidFill>
              <a:srgbClr val="009C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Sheet2!$B$6:$E$6</c:f>
              <c:numCache>
                <c:formatCode>0%</c:formatCode>
                <c:ptCount val="4"/>
                <c:pt idx="0">
                  <c:v>0.13834762404802597</c:v>
                </c:pt>
                <c:pt idx="1">
                  <c:v>0.13011207743677561</c:v>
                </c:pt>
                <c:pt idx="2">
                  <c:v>0.12972783782555383</c:v>
                </c:pt>
                <c:pt idx="3">
                  <c:v>0.12133136241518779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F0-452F-9CAA-279E891E6EDE}"/>
            </c:ext>
          </c:extLst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Post-grant/CBM* request</c:v>
                </c:pt>
              </c:strCache>
            </c:strRef>
          </c:tx>
          <c:spPr>
            <a:solidFill>
              <a:srgbClr val="7A9A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Sheet2!$B$7:$E$7</c:f>
              <c:numCache>
                <c:formatCode>0%</c:formatCode>
                <c:ptCount val="4"/>
                <c:pt idx="0">
                  <c:v>1.4459537484005098E-2</c:v>
                </c:pt>
                <c:pt idx="1">
                  <c:v>1.9589949025519669E-2</c:v>
                </c:pt>
                <c:pt idx="2">
                  <c:v>2.2418225591143218E-2</c:v>
                </c:pt>
                <c:pt idx="3">
                  <c:v>2.2996099766282484E-2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F0-452F-9CAA-279E891E6EDE}"/>
            </c:ext>
          </c:extLst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Request for oral hearing</c:v>
                </c:pt>
              </c:strCache>
            </c:strRef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50368356574589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F0-452F-9CAA-279E891E6EDE}"/>
                </c:ext>
              </c:extLst>
            </c:dLbl>
            <c:dLbl>
              <c:idx val="1"/>
              <c:layout>
                <c:manualLayout>
                  <c:x val="7.1503683565745962E-2"/>
                  <c:y val="-3.9998645525515371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F0-452F-9CAA-279E891E6EDE}"/>
                </c:ext>
              </c:extLst>
            </c:dLbl>
            <c:dLbl>
              <c:idx val="2"/>
              <c:layout>
                <c:manualLayout>
                  <c:x val="6.8253516130939149E-2"/>
                  <c:y val="-1.9999322762757685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F0-452F-9CAA-279E891E6EDE}"/>
                </c:ext>
              </c:extLst>
            </c:dLbl>
            <c:dLbl>
              <c:idx val="3"/>
              <c:layout>
                <c:manualLayout>
                  <c:x val="6.175318126132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F0-452F-9CAA-279E891E6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Sheet2!$B$8:$E$8</c:f>
              <c:numCache>
                <c:formatCode>0%</c:formatCode>
                <c:ptCount val="4"/>
                <c:pt idx="0">
                  <c:v>7.5364955265036782E-3</c:v>
                </c:pt>
                <c:pt idx="1">
                  <c:v>7.0639647264697089E-3</c:v>
                </c:pt>
                <c:pt idx="2">
                  <c:v>7.0221493023099853E-3</c:v>
                </c:pt>
                <c:pt idx="3">
                  <c:v>6.5627818269445451E-3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F0-452F-9CAA-279E891E6E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82525040"/>
        <c:axId val="1082523728"/>
      </c:barChart>
      <c:catAx>
        <c:axId val="108252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523728"/>
        <c:crosses val="autoZero"/>
        <c:auto val="1"/>
        <c:lblAlgn val="ctr"/>
        <c:lblOffset val="100"/>
        <c:noMultiLvlLbl val="0"/>
      </c:catAx>
      <c:valAx>
        <c:axId val="10825237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52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517811045502108E-2"/>
          <c:y val="0.83592928400578104"/>
          <c:w val="0.93921495916433317"/>
          <c:h val="0.15359822236979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 dirty="0">
                <a:solidFill>
                  <a:sysClr val="windowText" lastClr="000000"/>
                </a:solidFill>
                <a:latin typeface="+mn-lt"/>
              </a:rPr>
              <a:t>Patent Operating Reserve</a:t>
            </a:r>
          </a:p>
        </c:rich>
      </c:tx>
      <c:layout>
        <c:manualLayout>
          <c:xMode val="edge"/>
          <c:yMode val="edge"/>
          <c:x val="0.33422159291587161"/>
          <c:y val="1.0803089533994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31923998630606"/>
          <c:y val="0.15607638888888889"/>
          <c:w val="0.78948752329871807"/>
          <c:h val="0.64039602471566059"/>
        </c:manualLayout>
      </c:layout>
      <c:lineChart>
        <c:grouping val="standard"/>
        <c:varyColors val="0"/>
        <c:ser>
          <c:idx val="0"/>
          <c:order val="0"/>
          <c:tx>
            <c:strRef>
              <c:f>'PT 5-Year Outlook Chrt'!$B$28</c:f>
              <c:strCache>
                <c:ptCount val="1"/>
                <c:pt idx="0">
                  <c:v>Optimal Level</c:v>
                </c:pt>
              </c:strCache>
            </c:strRef>
          </c:tx>
          <c:spPr>
            <a:ln w="34925" cap="rnd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'PT 5-Year Outlook Chrt'!$C$27:$H$27</c:f>
              <c:strCache>
                <c:ptCount val="6"/>
                <c:pt idx="0">
                  <c:v>FY 2023</c:v>
                </c:pt>
                <c:pt idx="1">
                  <c:v>FY 2024</c:v>
                </c:pt>
                <c:pt idx="2">
                  <c:v>FY 2025</c:v>
                </c:pt>
                <c:pt idx="3">
                  <c:v>FY 2026</c:v>
                </c:pt>
                <c:pt idx="4">
                  <c:v>FY 2027</c:v>
                </c:pt>
                <c:pt idx="5">
                  <c:v>FY 2028</c:v>
                </c:pt>
              </c:strCache>
            </c:strRef>
          </c:cat>
          <c:val>
            <c:numRef>
              <c:f>'PT 5-Year Outlook Chrt'!$C$28:$H$28</c:f>
              <c:numCache>
                <c:formatCode>0</c:formatCode>
                <c:ptCount val="6"/>
                <c:pt idx="0">
                  <c:v>909</c:v>
                </c:pt>
                <c:pt idx="1">
                  <c:v>933</c:v>
                </c:pt>
                <c:pt idx="2">
                  <c:v>962</c:v>
                </c:pt>
                <c:pt idx="3">
                  <c:v>990</c:v>
                </c:pt>
                <c:pt idx="4">
                  <c:v>1024</c:v>
                </c:pt>
                <c:pt idx="5">
                  <c:v>1059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22-434F-A9FD-C8943FA28505}"/>
            </c:ext>
          </c:extLst>
        </c:ser>
        <c:ser>
          <c:idx val="1"/>
          <c:order val="1"/>
          <c:tx>
            <c:strRef>
              <c:f>'PT 5-Year Outlook Chrt'!$B$29</c:f>
              <c:strCache>
                <c:ptCount val="1"/>
                <c:pt idx="0">
                  <c:v>Minimum Level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'PT 5-Year Outlook Chrt'!$C$27:$H$27</c:f>
              <c:strCache>
                <c:ptCount val="6"/>
                <c:pt idx="0">
                  <c:v>FY 2023</c:v>
                </c:pt>
                <c:pt idx="1">
                  <c:v>FY 2024</c:v>
                </c:pt>
                <c:pt idx="2">
                  <c:v>FY 2025</c:v>
                </c:pt>
                <c:pt idx="3">
                  <c:v>FY 2026</c:v>
                </c:pt>
                <c:pt idx="4">
                  <c:v>FY 2027</c:v>
                </c:pt>
                <c:pt idx="5">
                  <c:v>FY 2028</c:v>
                </c:pt>
              </c:strCache>
            </c:strRef>
          </c:cat>
          <c:val>
            <c:numRef>
              <c:f>'PT 5-Year Outlook Chrt'!$C$29:$H$29</c:f>
              <c:numCache>
                <c:formatCode>#,##0_);\(#,##0\)</c:formatCode>
                <c:ptCount val="6"/>
                <c:pt idx="0">
                  <c:v>325</c:v>
                </c:pt>
                <c:pt idx="1">
                  <c:v>350</c:v>
                </c:pt>
                <c:pt idx="2">
                  <c:v>350</c:v>
                </c:pt>
                <c:pt idx="3">
                  <c:v>350</c:v>
                </c:pt>
                <c:pt idx="4">
                  <c:v>350</c:v>
                </c:pt>
                <c:pt idx="5">
                  <c:v>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22-434F-A9FD-C8943FA28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273960"/>
        <c:axId val="1191274288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'PT 5-Year Outlook Chrt'!#REF!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34925" cap="rnd">
                    <a:solidFill>
                      <a:srgbClr val="00B050"/>
                    </a:solidFill>
                    <a:prstDash val="dash"/>
                    <a:round/>
                  </a:ln>
                  <a:effectLst/>
                </c:spPr>
                <c:marker>
                  <c:symbol val="diamond"/>
                  <c:size val="7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'PT 5-Year Outlook Chrt'!$C$27:$H$27</c15:sqref>
                        </c15:formulaRef>
                      </c:ext>
                    </c:extLst>
                    <c:strCache>
                      <c:ptCount val="6"/>
                      <c:pt idx="0">
                        <c:v>FY 2023</c:v>
                      </c:pt>
                      <c:pt idx="1">
                        <c:v>FY 2024</c:v>
                      </c:pt>
                      <c:pt idx="2">
                        <c:v>FY 2025</c:v>
                      </c:pt>
                      <c:pt idx="3">
                        <c:v>FY 2026</c:v>
                      </c:pt>
                      <c:pt idx="4">
                        <c:v>FY 2027</c:v>
                      </c:pt>
                      <c:pt idx="5">
                        <c:v>FY 2028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'PT 5-Year Outlook Chrt'!#REF!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F722-434F-A9FD-C8943FA28505}"/>
                  </c:ext>
                </c:extLst>
              </c15:ser>
            </c15:filteredLineSeries>
          </c:ext>
        </c:extLst>
      </c:lineChart>
      <c:catAx>
        <c:axId val="119127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1274288"/>
        <c:crosses val="autoZero"/>
        <c:auto val="1"/>
        <c:lblAlgn val="ctr"/>
        <c:lblOffset val="100"/>
        <c:noMultiLvlLbl val="0"/>
      </c:catAx>
      <c:valAx>
        <c:axId val="1191274288"/>
        <c:scaling>
          <c:orientation val="minMax"/>
          <c:max val="1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i="1" dirty="0">
                    <a:solidFill>
                      <a:sysClr val="windowText" lastClr="000000"/>
                    </a:solidFill>
                    <a:latin typeface="+mn-lt"/>
                  </a:rPr>
                  <a:t>$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1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1273960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166923428049747E-2"/>
          <c:y val="0.89844160104986881"/>
          <c:w val="0.91189803720187157"/>
          <c:h val="0.10155839895013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39229124137259"/>
          <c:y val="0.18983062305781412"/>
          <c:w val="0.33721541751725481"/>
          <c:h val="0.794963608363659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Collections</c:v>
                </c:pt>
              </c:strCache>
            </c:strRef>
          </c:tx>
          <c:spPr>
            <a:ln w="28575"/>
          </c:spPr>
          <c:dPt>
            <c:idx val="0"/>
            <c:bubble3D val="0"/>
            <c:spPr>
              <a:solidFill>
                <a:schemeClr val="accent1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33-454F-BE42-1E8B5CE47C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33-454F-BE42-1E8B5CE47C0F}"/>
              </c:ext>
            </c:extLst>
          </c:dPt>
          <c:dPt>
            <c:idx val="2"/>
            <c:bubble3D val="0"/>
            <c:spPr>
              <a:solidFill>
                <a:srgbClr val="789700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33-454F-BE42-1E8B5CE47C0F}"/>
              </c:ext>
            </c:extLst>
          </c:dPt>
          <c:dPt>
            <c:idx val="3"/>
            <c:bubble3D val="0"/>
            <c:spPr>
              <a:solidFill>
                <a:srgbClr val="FB661E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33-454F-BE42-1E8B5CE47C0F}"/>
              </c:ext>
            </c:extLst>
          </c:dPt>
          <c:dPt>
            <c:idx val="4"/>
            <c:bubble3D val="0"/>
            <c:spPr>
              <a:solidFill>
                <a:srgbClr val="007377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33-454F-BE42-1E8B5CE47C0F}"/>
              </c:ext>
            </c:extLst>
          </c:dPt>
          <c:dPt>
            <c:idx val="5"/>
            <c:bubble3D val="0"/>
            <c:spPr>
              <a:solidFill>
                <a:srgbClr val="BB16A3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233-454F-BE42-1E8B5CE47C0F}"/>
              </c:ext>
            </c:extLst>
          </c:dPt>
          <c:dPt>
            <c:idx val="6"/>
            <c:bubble3D val="0"/>
            <c:spPr>
              <a:solidFill>
                <a:srgbClr val="F2A900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233-454F-BE42-1E8B5CE47C0F}"/>
              </c:ext>
            </c:extLst>
          </c:dPt>
          <c:dLbls>
            <c:dLbl>
              <c:idx val="3"/>
              <c:layout>
                <c:manualLayout>
                  <c:x val="-4.7592177622046795E-2"/>
                  <c:y val="5.27950310559006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33-454F-BE42-1E8B5CE47C0F}"/>
                </c:ext>
              </c:extLst>
            </c:dLbl>
            <c:dLbl>
              <c:idx val="4"/>
              <c:layout>
                <c:manualLayout>
                  <c:x val="-6.7782759793914654E-2"/>
                  <c:y val="-3.85099939500050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33-454F-BE42-1E8B5CE47C0F}"/>
                </c:ext>
              </c:extLst>
            </c:dLbl>
            <c:dLbl>
              <c:idx val="5"/>
              <c:layout>
                <c:manualLayout>
                  <c:x val="0.10085204627199372"/>
                  <c:y val="-3.63801780165183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33-454F-BE42-1E8B5CE47C0F}"/>
                </c:ext>
              </c:extLst>
            </c:dLbl>
            <c:dLbl>
              <c:idx val="6"/>
              <c:layout>
                <c:manualLayout>
                  <c:x val="0.20334839529419993"/>
                  <c:y val="2.79503105590062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33-454F-BE42-1E8B5CE47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Patent maintenance fees</c:v>
                </c:pt>
                <c:pt idx="1">
                  <c:v>Patent filing, search, and exam fees</c:v>
                </c:pt>
                <c:pt idx="2">
                  <c:v>Patent post allowance fees</c:v>
                </c:pt>
                <c:pt idx="3">
                  <c:v>Patent Cooperation Treaty (PCT) fees</c:v>
                </c:pt>
                <c:pt idx="4">
                  <c:v>Patent extension of time fees</c:v>
                </c:pt>
                <c:pt idx="5">
                  <c:v>Patent trial and appeal fees</c:v>
                </c:pt>
                <c:pt idx="6">
                  <c:v>Other patent fees</c:v>
                </c:pt>
              </c:strCache>
            </c:strRef>
          </c:cat>
          <c:val>
            <c:numRef>
              <c:f>Sheet1!$B$2:$B$8</c:f>
              <c:numCache>
                <c:formatCode>"$"#,##0"M"</c:formatCode>
                <c:ptCount val="7"/>
                <c:pt idx="0">
                  <c:v>1898.9112279399999</c:v>
                </c:pt>
                <c:pt idx="1">
                  <c:v>894.78483600000004</c:v>
                </c:pt>
                <c:pt idx="2">
                  <c:v>359.60574800000001</c:v>
                </c:pt>
                <c:pt idx="3">
                  <c:v>230.44300000000001</c:v>
                </c:pt>
                <c:pt idx="4">
                  <c:v>103.71</c:v>
                </c:pt>
                <c:pt idx="5">
                  <c:v>68</c:v>
                </c:pt>
                <c:pt idx="6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33-454F-BE42-1E8B5CE47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35-40E5-BC70-8B554ECDC1C0}"/>
              </c:ext>
            </c:extLst>
          </c:dPt>
          <c:dPt>
            <c:idx val="1"/>
            <c:bubble3D val="0"/>
            <c:spPr>
              <a:solidFill>
                <a:srgbClr val="BFCE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35-40E5-BC70-8B554ECDC1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Sheet3!$A$3:$A$4</c:f>
              <c:strCache>
                <c:ptCount val="2"/>
                <c:pt idx="0">
                  <c:v>Patent filing, search, and exam fees</c:v>
                </c:pt>
                <c:pt idx="1">
                  <c:v>All other patent fees</c:v>
                </c:pt>
              </c:strCache>
            </c:strRef>
          </c:cat>
          <c:val>
            <c:numRef>
              <c:f>Sheet3!$B$3:$B$4</c:f>
              <c:numCache>
                <c:formatCode>"$"#,##0"M"</c:formatCode>
                <c:ptCount val="2"/>
                <c:pt idx="0">
                  <c:v>894.78483600000004</c:v>
                </c:pt>
                <c:pt idx="1">
                  <c:v>2735.1182716500002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35-40E5-BC70-8B554ECDC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Fiscal</a:t>
            </a:r>
            <a:r>
              <a:rPr lang="en-US" b="1" baseline="0">
                <a:solidFill>
                  <a:schemeClr val="tx1"/>
                </a:solidFill>
              </a:rPr>
              <a:t> Year Patent Filings by Type</a:t>
            </a:r>
            <a:endParaRPr lang="en-US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281702270334854"/>
          <c:y val="2.9990426437319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Serialized filing non-continuations</c:v>
                </c:pt>
              </c:strCache>
            </c:strRef>
          </c:tx>
          <c:spPr>
            <a:ln w="28575" cap="rnd">
              <a:solidFill>
                <a:srgbClr val="00853E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  <c:pt idx="4">
                  <c:v>FY 2014</c:v>
                </c:pt>
                <c:pt idx="5">
                  <c:v>FY 2015</c:v>
                </c:pt>
                <c:pt idx="6">
                  <c:v>FY 2016</c:v>
                </c:pt>
                <c:pt idx="7">
                  <c:v>FY 2017</c:v>
                </c:pt>
                <c:pt idx="8">
                  <c:v>FY 2018</c:v>
                </c:pt>
                <c:pt idx="9">
                  <c:v>FY 2019</c:v>
                </c:pt>
                <c:pt idx="10">
                  <c:v>FY 2020</c:v>
                </c:pt>
                <c:pt idx="11">
                  <c:v>FY 2021</c:v>
                </c:pt>
                <c:pt idx="12">
                  <c:v>FY 2022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253652</c:v>
                </c:pt>
                <c:pt idx="1">
                  <c:v>271355</c:v>
                </c:pt>
                <c:pt idx="2">
                  <c:v>279047</c:v>
                </c:pt>
                <c:pt idx="3">
                  <c:v>302772</c:v>
                </c:pt>
                <c:pt idx="4">
                  <c:v>298700</c:v>
                </c:pt>
                <c:pt idx="5">
                  <c:v>301943</c:v>
                </c:pt>
                <c:pt idx="6">
                  <c:v>301873</c:v>
                </c:pt>
                <c:pt idx="7">
                  <c:v>299317</c:v>
                </c:pt>
                <c:pt idx="8">
                  <c:v>303206</c:v>
                </c:pt>
                <c:pt idx="9">
                  <c:v>310401</c:v>
                </c:pt>
                <c:pt idx="10">
                  <c:v>310861</c:v>
                </c:pt>
                <c:pt idx="11">
                  <c:v>310716</c:v>
                </c:pt>
                <c:pt idx="12">
                  <c:v>313458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7C-4EEB-97DE-7A8D046C79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Serialized filings continuations</c:v>
                </c:pt>
              </c:strCache>
            </c:strRef>
          </c:tx>
          <c:spPr>
            <a:ln w="28575" cap="rnd">
              <a:solidFill>
                <a:srgbClr val="004C97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  <c:pt idx="4">
                  <c:v>FY 2014</c:v>
                </c:pt>
                <c:pt idx="5">
                  <c:v>FY 2015</c:v>
                </c:pt>
                <c:pt idx="6">
                  <c:v>FY 2016</c:v>
                </c:pt>
                <c:pt idx="7">
                  <c:v>FY 2017</c:v>
                </c:pt>
                <c:pt idx="8">
                  <c:v>FY 2018</c:v>
                </c:pt>
                <c:pt idx="9">
                  <c:v>FY 2019</c:v>
                </c:pt>
                <c:pt idx="10">
                  <c:v>FY 2020</c:v>
                </c:pt>
                <c:pt idx="11">
                  <c:v>FY 2021</c:v>
                </c:pt>
                <c:pt idx="12">
                  <c:v>FY 2022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89695</c:v>
                </c:pt>
                <c:pt idx="1">
                  <c:v>99852</c:v>
                </c:pt>
                <c:pt idx="2">
                  <c:v>115183</c:v>
                </c:pt>
                <c:pt idx="3">
                  <c:v>118609</c:v>
                </c:pt>
                <c:pt idx="4">
                  <c:v>128916</c:v>
                </c:pt>
                <c:pt idx="5">
                  <c:v>129394</c:v>
                </c:pt>
                <c:pt idx="6">
                  <c:v>136964</c:v>
                </c:pt>
                <c:pt idx="7">
                  <c:v>142463</c:v>
                </c:pt>
                <c:pt idx="8">
                  <c:v>145204</c:v>
                </c:pt>
                <c:pt idx="9">
                  <c:v>160593</c:v>
                </c:pt>
                <c:pt idx="10">
                  <c:v>163110</c:v>
                </c:pt>
                <c:pt idx="11">
                  <c:v>161860</c:v>
                </c:pt>
                <c:pt idx="12">
                  <c:v>164308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7C-4EEB-97DE-7A8D046C79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Request for continued examination (RCE)</c:v>
                </c:pt>
              </c:strCache>
            </c:strRef>
          </c:tx>
          <c:spPr>
            <a:ln w="28575" cap="rnd">
              <a:solidFill>
                <a:srgbClr val="E2BCCB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  <c:pt idx="4">
                  <c:v>FY 2014</c:v>
                </c:pt>
                <c:pt idx="5">
                  <c:v>FY 2015</c:v>
                </c:pt>
                <c:pt idx="6">
                  <c:v>FY 2016</c:v>
                </c:pt>
                <c:pt idx="7">
                  <c:v>FY 2017</c:v>
                </c:pt>
                <c:pt idx="8">
                  <c:v>FY 2018</c:v>
                </c:pt>
                <c:pt idx="9">
                  <c:v>FY 2019</c:v>
                </c:pt>
                <c:pt idx="10">
                  <c:v>FY 2020</c:v>
                </c:pt>
                <c:pt idx="11">
                  <c:v>FY 2021</c:v>
                </c:pt>
                <c:pt idx="12">
                  <c:v>FY 2022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153310</c:v>
                </c:pt>
                <c:pt idx="1">
                  <c:v>152644</c:v>
                </c:pt>
                <c:pt idx="2">
                  <c:v>157817</c:v>
                </c:pt>
                <c:pt idx="3">
                  <c:v>164072</c:v>
                </c:pt>
                <c:pt idx="4">
                  <c:v>169667</c:v>
                </c:pt>
                <c:pt idx="5">
                  <c:v>164816</c:v>
                </c:pt>
                <c:pt idx="6">
                  <c:v>191479</c:v>
                </c:pt>
                <c:pt idx="7">
                  <c:v>185472</c:v>
                </c:pt>
                <c:pt idx="8" formatCode="General">
                  <c:v>171351</c:v>
                </c:pt>
                <c:pt idx="9" formatCode="General">
                  <c:v>172911</c:v>
                </c:pt>
                <c:pt idx="10" formatCode="General">
                  <c:v>157948</c:v>
                </c:pt>
                <c:pt idx="11" formatCode="General">
                  <c:v>145056</c:v>
                </c:pt>
                <c:pt idx="12" formatCode="General">
                  <c:v>134029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7C-4EEB-97DE-7A8D046C79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PCT national stage</c:v>
                </c:pt>
              </c:strCache>
            </c:strRef>
          </c:tx>
          <c:spPr>
            <a:ln w="28575" cap="rnd">
              <a:solidFill>
                <a:srgbClr val="FB661E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  <c:pt idx="4">
                  <c:v>FY 2014</c:v>
                </c:pt>
                <c:pt idx="5">
                  <c:v>FY 2015</c:v>
                </c:pt>
                <c:pt idx="6">
                  <c:v>FY 2016</c:v>
                </c:pt>
                <c:pt idx="7">
                  <c:v>FY 2017</c:v>
                </c:pt>
                <c:pt idx="8">
                  <c:v>FY 2018</c:v>
                </c:pt>
                <c:pt idx="9">
                  <c:v>FY 2019</c:v>
                </c:pt>
                <c:pt idx="10">
                  <c:v>FY 2020</c:v>
                </c:pt>
                <c:pt idx="11">
                  <c:v>FY 2021</c:v>
                </c:pt>
                <c:pt idx="12">
                  <c:v>FY 2022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62220</c:v>
                </c:pt>
                <c:pt idx="1">
                  <c:v>65905</c:v>
                </c:pt>
                <c:pt idx="2">
                  <c:v>68769</c:v>
                </c:pt>
                <c:pt idx="3">
                  <c:v>74520</c:v>
                </c:pt>
                <c:pt idx="4">
                  <c:v>78379</c:v>
                </c:pt>
                <c:pt idx="5">
                  <c:v>85509</c:v>
                </c:pt>
                <c:pt idx="6">
                  <c:v>86955</c:v>
                </c:pt>
                <c:pt idx="7">
                  <c:v>91310</c:v>
                </c:pt>
                <c:pt idx="8" formatCode="General">
                  <c:v>95431</c:v>
                </c:pt>
                <c:pt idx="9" formatCode="General">
                  <c:v>98363</c:v>
                </c:pt>
                <c:pt idx="10" formatCode="General">
                  <c:v>102161</c:v>
                </c:pt>
                <c:pt idx="11" formatCode="General">
                  <c:v>106750</c:v>
                </c:pt>
                <c:pt idx="12" formatCode="General">
                  <c:v>109291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7C-4EEB-97DE-7A8D046C7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1892760"/>
        <c:axId val="581893152"/>
      </c:lineChart>
      <c:catAx>
        <c:axId val="58189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893152"/>
        <c:crosses val="autoZero"/>
        <c:auto val="1"/>
        <c:lblAlgn val="ctr"/>
        <c:lblOffset val="100"/>
        <c:noMultiLvlLbl val="0"/>
      </c:catAx>
      <c:valAx>
        <c:axId val="58189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Filings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89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722492074854295E-2"/>
          <c:y val="0.88507431505149592"/>
          <c:w val="0.77971086000613554"/>
          <c:h val="0.11492568494850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19050"/>
          </c:spPr>
          <c:dPt>
            <c:idx val="0"/>
            <c:bubble3D val="0"/>
            <c:spPr>
              <a:solidFill>
                <a:srgbClr val="BFCE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92-495B-BFC9-97E3F0CA3766}"/>
              </c:ext>
            </c:extLst>
          </c:dPt>
          <c:dPt>
            <c:idx val="1"/>
            <c:bubble3D val="0"/>
            <c:spPr>
              <a:solidFill>
                <a:srgbClr val="7A9A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92-495B-BFC9-97E3F0CA3766}"/>
              </c:ext>
            </c:extLst>
          </c:dPt>
          <c:dLbls>
            <c:dLbl>
              <c:idx val="0"/>
              <c:layout>
                <c:manualLayout>
                  <c:x val="-1.8791412865844601E-2"/>
                  <c:y val="3.41117378670137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93076808795129"/>
                      <c:h val="0.140781063498116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D92-495B-BFC9-97E3F0CA3766}"/>
                </c:ext>
              </c:extLst>
            </c:dLbl>
            <c:dLbl>
              <c:idx val="1"/>
              <c:layout>
                <c:manualLayout>
                  <c:x val="2.1858812459763278E-2"/>
                  <c:y val="4.2665568017625138E-2"/>
                </c:manualLayout>
              </c:layout>
              <c:tx>
                <c:rich>
                  <a:bodyPr/>
                  <a:lstStyle/>
                  <a:p>
                    <a:fld id="{BC4C84DE-66ED-4078-A103-D52806605B9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84C493F9-71C4-4547-87BC-ACDF56A56C88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647F1BE7-57F0-453F-946E-15FDCA6CB7F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726068439558263"/>
                      <c:h val="0.131840514728763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92-495B-BFC9-97E3F0CA3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Sheet8!$A$2:$A$3</c:f>
              <c:strCache>
                <c:ptCount val="2"/>
                <c:pt idx="0">
                  <c:v>All other patent fees</c:v>
                </c:pt>
                <c:pt idx="1">
                  <c:v>Patent post allowance fees</c:v>
                </c:pt>
              </c:strCache>
            </c:strRef>
          </c:cat>
          <c:val>
            <c:numRef>
              <c:f>Sheet8!$B$2:$B$3</c:f>
              <c:numCache>
                <c:formatCode>"$"#,##0"M"</c:formatCode>
                <c:ptCount val="2"/>
                <c:pt idx="0">
                  <c:v>3270.2973596500001</c:v>
                </c:pt>
                <c:pt idx="1">
                  <c:v>359.60574800000001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92-495B-BFC9-97E3F0CA3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ysClr val="window" lastClr="FFFFFF"/>
                </a:solidFill>
              </a:ln>
              <a:effectLst/>
              <a:sp3d contourW="25400">
                <a:contourClr>
                  <a:sysClr val="window" lastClr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CE-4951-B389-029EB67F19BB}"/>
              </c:ext>
            </c:extLst>
          </c:dPt>
          <c:dPt>
            <c:idx val="1"/>
            <c:bubble3D val="0"/>
            <c:spPr>
              <a:solidFill>
                <a:srgbClr val="BFCED6"/>
              </a:solidFill>
              <a:ln w="19050">
                <a:solidFill>
                  <a:sysClr val="window" lastClr="FFFFFF"/>
                </a:solidFill>
              </a:ln>
              <a:effectLst/>
              <a:sp3d contourW="25400">
                <a:contourClr>
                  <a:sysClr val="window" lastClr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CE-4951-B389-029EB67F19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Sheet6!$B$3:$B$4</c:f>
              <c:strCache>
                <c:ptCount val="2"/>
                <c:pt idx="0">
                  <c:v>Patent maintenance fees</c:v>
                </c:pt>
                <c:pt idx="1">
                  <c:v>All other patent fees</c:v>
                </c:pt>
              </c:strCache>
            </c:strRef>
          </c:cat>
          <c:val>
            <c:numRef>
              <c:f>Sheet6!$C$3:$C$4</c:f>
              <c:numCache>
                <c:formatCode>"$"#,##0"M"</c:formatCode>
                <c:ptCount val="2"/>
                <c:pt idx="0">
                  <c:v>1898.9112279399999</c:v>
                </c:pt>
                <c:pt idx="1">
                  <c:v>1730.9918797099999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CE-4951-B389-029EB67F1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Patent maintenance fees</c:v>
                </c:pt>
              </c:strCache>
            </c:strRef>
          </c:tx>
          <c:spPr>
            <a:solidFill>
              <a:srgbClr val="009CDE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FY 2017</c:v>
                </c:pt>
                <c:pt idx="1">
                  <c:v>FY 2018</c:v>
                </c:pt>
                <c:pt idx="2">
                  <c:v>FY 2019</c:v>
                </c:pt>
                <c:pt idx="3">
                  <c:v>FY 2020</c:v>
                </c:pt>
                <c:pt idx="4">
                  <c:v>FY 2021</c:v>
                </c:pt>
                <c:pt idx="5">
                  <c:v>FY 2022</c:v>
                </c:pt>
              </c:strCache>
            </c:strRef>
          </c:cat>
          <c:val>
            <c:numRef>
              <c:f>Sheet1!$B$2:$G$2</c:f>
              <c:numCache>
                <c:formatCode>"$"#,##0</c:formatCode>
                <c:ptCount val="6"/>
                <c:pt idx="0">
                  <c:v>1210</c:v>
                </c:pt>
                <c:pt idx="1">
                  <c:v>1410</c:v>
                </c:pt>
                <c:pt idx="2">
                  <c:v>1346</c:v>
                </c:pt>
                <c:pt idx="3">
                  <c:v>1663</c:v>
                </c:pt>
                <c:pt idx="4">
                  <c:v>1391</c:v>
                </c:pt>
                <c:pt idx="5">
                  <c:v>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98-4560-8D9D-02DF6A6449AA}"/>
            </c:ext>
          </c:extLst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Patent filing, searching, exam fees</c:v>
                </c:pt>
              </c:strCache>
            </c:strRef>
          </c:tx>
          <c:spPr>
            <a:solidFill>
              <a:srgbClr val="A6192E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FY 2017</c:v>
                </c:pt>
                <c:pt idx="1">
                  <c:v>FY 2018</c:v>
                </c:pt>
                <c:pt idx="2">
                  <c:v>FY 2019</c:v>
                </c:pt>
                <c:pt idx="3">
                  <c:v>FY 2020</c:v>
                </c:pt>
                <c:pt idx="4">
                  <c:v>FY 2021</c:v>
                </c:pt>
                <c:pt idx="5">
                  <c:v>FY 2022</c:v>
                </c:pt>
              </c:strCache>
            </c:strRef>
          </c:cat>
          <c:val>
            <c:numRef>
              <c:f>Sheet1!$B$3:$G$3</c:f>
              <c:numCache>
                <c:formatCode>"$"#,##0</c:formatCode>
                <c:ptCount val="6"/>
                <c:pt idx="0">
                  <c:v>813</c:v>
                </c:pt>
                <c:pt idx="1">
                  <c:v>848</c:v>
                </c:pt>
                <c:pt idx="2">
                  <c:v>914</c:v>
                </c:pt>
                <c:pt idx="3">
                  <c:v>888</c:v>
                </c:pt>
                <c:pt idx="4">
                  <c:v>902</c:v>
                </c:pt>
                <c:pt idx="5">
                  <c:v>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98-4560-8D9D-02DF6A6449AA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Patent post allowance fees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FY 2017</c:v>
                </c:pt>
                <c:pt idx="1">
                  <c:v>FY 2018</c:v>
                </c:pt>
                <c:pt idx="2">
                  <c:v>FY 2019</c:v>
                </c:pt>
                <c:pt idx="3">
                  <c:v>FY 2020</c:v>
                </c:pt>
                <c:pt idx="4">
                  <c:v>FY 2021</c:v>
                </c:pt>
                <c:pt idx="5">
                  <c:v>FY 2022</c:v>
                </c:pt>
              </c:strCache>
            </c:strRef>
          </c:cat>
          <c:val>
            <c:numRef>
              <c:f>Sheet1!$B$4:$G$4</c:f>
              <c:numCache>
                <c:formatCode>"$"#,##0</c:formatCode>
                <c:ptCount val="6"/>
                <c:pt idx="0">
                  <c:v>286</c:v>
                </c:pt>
                <c:pt idx="1">
                  <c:v>282</c:v>
                </c:pt>
                <c:pt idx="2">
                  <c:v>327</c:v>
                </c:pt>
                <c:pt idx="3">
                  <c:v>331</c:v>
                </c:pt>
                <c:pt idx="4">
                  <c:v>353</c:v>
                </c:pt>
                <c:pt idx="5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98-4560-8D9D-02DF6A6449A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PCT fees</c:v>
                </c:pt>
              </c:strCache>
            </c:strRef>
          </c:tx>
          <c:spPr>
            <a:solidFill>
              <a:srgbClr val="FB661E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FY 2017</c:v>
                </c:pt>
                <c:pt idx="1">
                  <c:v>FY 2018</c:v>
                </c:pt>
                <c:pt idx="2">
                  <c:v>FY 2019</c:v>
                </c:pt>
                <c:pt idx="3">
                  <c:v>FY 2020</c:v>
                </c:pt>
                <c:pt idx="4">
                  <c:v>FY 2021</c:v>
                </c:pt>
                <c:pt idx="5">
                  <c:v>FY 2022</c:v>
                </c:pt>
              </c:strCache>
            </c:strRef>
          </c:cat>
          <c:val>
            <c:numRef>
              <c:f>Sheet1!$B$5:$G$5</c:f>
              <c:numCache>
                <c:formatCode>"$"#,##0</c:formatCode>
                <c:ptCount val="6"/>
                <c:pt idx="0">
                  <c:v>183</c:v>
                </c:pt>
                <c:pt idx="1">
                  <c:v>194</c:v>
                </c:pt>
                <c:pt idx="2">
                  <c:v>204</c:v>
                </c:pt>
                <c:pt idx="3">
                  <c:v>207</c:v>
                </c:pt>
                <c:pt idx="4">
                  <c:v>226</c:v>
                </c:pt>
                <c:pt idx="5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98-4560-8D9D-02DF6A6449AA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Patent extension of time fees</c:v>
                </c:pt>
              </c:strCache>
            </c:strRef>
          </c:tx>
          <c:spPr>
            <a:solidFill>
              <a:srgbClr val="007377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FY 2017</c:v>
                </c:pt>
                <c:pt idx="1">
                  <c:v>FY 2018</c:v>
                </c:pt>
                <c:pt idx="2">
                  <c:v>FY 2019</c:v>
                </c:pt>
                <c:pt idx="3">
                  <c:v>FY 2020</c:v>
                </c:pt>
                <c:pt idx="4">
                  <c:v>FY 2021</c:v>
                </c:pt>
                <c:pt idx="5">
                  <c:v>FY 2022</c:v>
                </c:pt>
              </c:strCache>
            </c:strRef>
          </c:cat>
          <c:val>
            <c:numRef>
              <c:f>Sheet1!$B$6:$G$6</c:f>
              <c:numCache>
                <c:formatCode>"$"#,##0</c:formatCode>
                <c:ptCount val="6"/>
                <c:pt idx="0">
                  <c:v>138</c:v>
                </c:pt>
                <c:pt idx="1">
                  <c:v>132</c:v>
                </c:pt>
                <c:pt idx="2">
                  <c:v>125</c:v>
                </c:pt>
                <c:pt idx="3">
                  <c:v>111</c:v>
                </c:pt>
                <c:pt idx="4">
                  <c:v>105</c:v>
                </c:pt>
                <c:pt idx="5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98-4560-8D9D-02DF6A6449AA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Patent trial and appeals fees</c:v>
                </c:pt>
              </c:strCache>
            </c:strRef>
          </c:tx>
          <c:spPr>
            <a:solidFill>
              <a:srgbClr val="BB16A3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FY 2017</c:v>
                </c:pt>
                <c:pt idx="1">
                  <c:v>FY 2018</c:v>
                </c:pt>
                <c:pt idx="2">
                  <c:v>FY 2019</c:v>
                </c:pt>
                <c:pt idx="3">
                  <c:v>FY 2020</c:v>
                </c:pt>
                <c:pt idx="4">
                  <c:v>FY 2021</c:v>
                </c:pt>
                <c:pt idx="5">
                  <c:v>FY 2022</c:v>
                </c:pt>
              </c:strCache>
            </c:strRef>
          </c:cat>
          <c:val>
            <c:numRef>
              <c:f>Sheet1!$B$7:$G$7</c:f>
              <c:numCache>
                <c:formatCode>"$"#,##0</c:formatCode>
                <c:ptCount val="6"/>
                <c:pt idx="0">
                  <c:v>77</c:v>
                </c:pt>
                <c:pt idx="1">
                  <c:v>75</c:v>
                </c:pt>
                <c:pt idx="2">
                  <c:v>66</c:v>
                </c:pt>
                <c:pt idx="3">
                  <c:v>68</c:v>
                </c:pt>
                <c:pt idx="4">
                  <c:v>71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98-4560-8D9D-02DF6A6449AA}"/>
            </c:ext>
          </c:extLst>
        </c:ser>
        <c:ser>
          <c:idx val="0"/>
          <c:order val="6"/>
          <c:tx>
            <c:strRef>
              <c:f>Sheet1!$A$8</c:f>
              <c:strCache>
                <c:ptCount val="1"/>
                <c:pt idx="0">
                  <c:v>Other patent fees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FY 2017</c:v>
                </c:pt>
                <c:pt idx="1">
                  <c:v>FY 2018</c:v>
                </c:pt>
                <c:pt idx="2">
                  <c:v>FY 2019</c:v>
                </c:pt>
                <c:pt idx="3">
                  <c:v>FY 2020</c:v>
                </c:pt>
                <c:pt idx="4">
                  <c:v>FY 2021</c:v>
                </c:pt>
                <c:pt idx="5">
                  <c:v>FY 2022</c:v>
                </c:pt>
              </c:strCache>
            </c:strRef>
          </c:cat>
          <c:val>
            <c:numRef>
              <c:f>Sheet1!$B$8:$G$8</c:f>
              <c:numCache>
                <c:formatCode>General</c:formatCode>
                <c:ptCount val="6"/>
                <c:pt idx="0">
                  <c:v>65</c:v>
                </c:pt>
                <c:pt idx="1">
                  <c:v>68</c:v>
                </c:pt>
                <c:pt idx="2">
                  <c:v>73</c:v>
                </c:pt>
                <c:pt idx="3" formatCode="&quot;$&quot;#,##0">
                  <c:v>76</c:v>
                </c:pt>
                <c:pt idx="4" formatCode="&quot;$&quot;#,##0">
                  <c:v>77</c:v>
                </c:pt>
                <c:pt idx="5" formatCode="&quot;$&quot;#,##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8-4560-8D9D-02DF6A644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1443368"/>
        <c:axId val="781444352"/>
      </c:barChart>
      <c:catAx>
        <c:axId val="78144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444352"/>
        <c:crossesAt val="0"/>
        <c:auto val="1"/>
        <c:lblAlgn val="ctr"/>
        <c:lblOffset val="100"/>
        <c:noMultiLvlLbl val="0"/>
      </c:catAx>
      <c:valAx>
        <c:axId val="78144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/>
                  <a:t>Collections (In millions)</a:t>
                </a:r>
              </a:p>
            </c:rich>
          </c:tx>
          <c:layout>
            <c:manualLayout>
              <c:xMode val="edge"/>
              <c:yMode val="edge"/>
              <c:x val="3.1272518116917072E-2"/>
              <c:y val="7.14656771799628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443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857245117087635"/>
          <c:w val="0.99990095577675442"/>
          <c:h val="0.23029582341168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6A00C-B025-4918-B5B9-4F5FCDA8A79A}">
      <dsp:nvSpPr>
        <dsp:cNvPr id="0" name=""/>
        <dsp:cNvSpPr/>
      </dsp:nvSpPr>
      <dsp:spPr>
        <a:xfrm>
          <a:off x="1031240" y="0"/>
          <a:ext cx="1920240" cy="812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Costs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(Budgetary Requirements)</a:t>
          </a:r>
        </a:p>
      </dsp:txBody>
      <dsp:txXfrm>
        <a:off x="1055046" y="23806"/>
        <a:ext cx="1872628" cy="765188"/>
      </dsp:txXfrm>
    </dsp:sp>
    <dsp:sp modelId="{CBEC6E1A-C70D-4179-9088-942142B9AA5D}">
      <dsp:nvSpPr>
        <dsp:cNvPr id="0" name=""/>
        <dsp:cNvSpPr/>
      </dsp:nvSpPr>
      <dsp:spPr>
        <a:xfrm>
          <a:off x="3144520" y="0"/>
          <a:ext cx="1920240" cy="812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088979"/>
            <a:satOff val="-633"/>
            <a:lumOff val="-1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088979"/>
              <a:satOff val="-633"/>
              <a:lumOff val="-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Revenue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(Fee Collections)</a:t>
          </a:r>
        </a:p>
      </dsp:txBody>
      <dsp:txXfrm>
        <a:off x="3168326" y="23806"/>
        <a:ext cx="1872628" cy="765188"/>
      </dsp:txXfrm>
    </dsp:sp>
    <dsp:sp modelId="{FD716CFE-9CA1-4019-826F-F6AB450031A5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3">
            <a:tint val="40000"/>
            <a:alpha val="90000"/>
            <a:hueOff val="6177958"/>
            <a:satOff val="-1265"/>
            <a:lumOff val="-2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177958"/>
              <a:satOff val="-1265"/>
              <a:lumOff val="-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E3F96-EDC2-47FC-8878-D142D8729DB4}">
      <dsp:nvSpPr>
        <dsp:cNvPr id="0" name=""/>
        <dsp:cNvSpPr/>
      </dsp:nvSpPr>
      <dsp:spPr>
        <a:xfrm>
          <a:off x="1036320" y="3199180"/>
          <a:ext cx="4023360" cy="247091"/>
        </a:xfrm>
        <a:prstGeom prst="rect">
          <a:avLst/>
        </a:prstGeom>
        <a:solidFill>
          <a:schemeClr val="accent3">
            <a:tint val="40000"/>
            <a:alpha val="90000"/>
            <a:hueOff val="9266938"/>
            <a:satOff val="-1898"/>
            <a:lumOff val="-3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266938"/>
              <a:satOff val="-1898"/>
              <a:lumOff val="-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8B52D-7B67-4192-8028-C9FCA9ABE4F5}">
      <dsp:nvSpPr>
        <dsp:cNvPr id="0" name=""/>
        <dsp:cNvSpPr/>
      </dsp:nvSpPr>
      <dsp:spPr>
        <a:xfrm>
          <a:off x="3137365" y="2634337"/>
          <a:ext cx="1920240" cy="548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000" b="0" i="0" u="none" strike="noStrike" kern="1200" cap="none" spc="0" normalizeH="0" baseline="0" noProof="0">
              <a:ln/>
              <a:effectLst/>
              <a:uLnTx/>
              <a:uFillTx/>
              <a:latin typeface="Segoe UI"/>
              <a:ea typeface="+mn-ea"/>
              <a:cs typeface="+mn-cs"/>
            </a:rPr>
            <a:t>Other patent fees</a:t>
          </a:r>
          <a:endParaRPr lang="en-US" sz="1000" kern="1200" dirty="0"/>
        </a:p>
      </dsp:txBody>
      <dsp:txXfrm>
        <a:off x="3164147" y="2661119"/>
        <a:ext cx="1866676" cy="495076"/>
      </dsp:txXfrm>
    </dsp:sp>
    <dsp:sp modelId="{1D5118AC-9134-490E-AD47-4ABBD1BCB071}">
      <dsp:nvSpPr>
        <dsp:cNvPr id="0" name=""/>
        <dsp:cNvSpPr/>
      </dsp:nvSpPr>
      <dsp:spPr>
        <a:xfrm>
          <a:off x="3137365" y="2094638"/>
          <a:ext cx="1920240" cy="548640"/>
        </a:xfrm>
        <a:prstGeom prst="roundRect">
          <a:avLst/>
        </a:prstGeom>
        <a:solidFill>
          <a:schemeClr val="accent3">
            <a:hueOff val="1245123"/>
            <a:satOff val="-5830"/>
            <a:lumOff val="7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Segoe UI"/>
              <a:ea typeface="+mn-ea"/>
              <a:cs typeface="+mn-cs"/>
            </a:rPr>
            <a:t>Maintenance fees </a:t>
          </a:r>
          <a:b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Segoe UI"/>
              <a:ea typeface="+mn-ea"/>
              <a:cs typeface="+mn-cs"/>
            </a:rPr>
          </a:br>
          <a: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Segoe UI"/>
              <a:ea typeface="+mn-ea"/>
              <a:cs typeface="+mn-cs"/>
            </a:rPr>
            <a:t>driven by patents issued 3.5, 7.5, and 11.5 years earlier</a:t>
          </a:r>
          <a:endParaRPr lang="en-US" sz="1000" kern="1200" dirty="0"/>
        </a:p>
      </dsp:txBody>
      <dsp:txXfrm>
        <a:off x="3164147" y="2121420"/>
        <a:ext cx="1866676" cy="495076"/>
      </dsp:txXfrm>
    </dsp:sp>
    <dsp:sp modelId="{8D247449-5540-462C-84B0-48A473314D12}">
      <dsp:nvSpPr>
        <dsp:cNvPr id="0" name=""/>
        <dsp:cNvSpPr/>
      </dsp:nvSpPr>
      <dsp:spPr>
        <a:xfrm>
          <a:off x="3137365" y="1554939"/>
          <a:ext cx="1920240" cy="548640"/>
        </a:xfrm>
        <a:prstGeom prst="roundRect">
          <a:avLst/>
        </a:prstGeom>
        <a:solidFill>
          <a:schemeClr val="accent3">
            <a:hueOff val="2490245"/>
            <a:satOff val="-11661"/>
            <a:lumOff val="14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Segoe UI"/>
              <a:ea typeface="+mn-ea"/>
              <a:cs typeface="+mn-cs"/>
            </a:rPr>
            <a:t>Issue fees driven by </a:t>
          </a:r>
          <a:b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Segoe UI"/>
              <a:ea typeface="+mn-ea"/>
              <a:cs typeface="+mn-cs"/>
            </a:rPr>
          </a:br>
          <a: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Segoe UI"/>
              <a:ea typeface="+mn-ea"/>
              <a:cs typeface="+mn-cs"/>
            </a:rPr>
            <a:t>patent examination </a:t>
          </a:r>
          <a:b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Segoe UI"/>
              <a:ea typeface="+mn-ea"/>
              <a:cs typeface="+mn-cs"/>
            </a:rPr>
          </a:br>
          <a: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Segoe UI"/>
              <a:ea typeface="+mn-ea"/>
              <a:cs typeface="+mn-cs"/>
            </a:rPr>
            <a:t>production and capacity </a:t>
          </a:r>
          <a:endParaRPr lang="en-US" sz="1000" kern="1200" dirty="0"/>
        </a:p>
      </dsp:txBody>
      <dsp:txXfrm>
        <a:off x="3164147" y="1581721"/>
        <a:ext cx="1866676" cy="495076"/>
      </dsp:txXfrm>
    </dsp:sp>
    <dsp:sp modelId="{50CF8C47-7254-4D6C-845A-A28CD910EF52}">
      <dsp:nvSpPr>
        <dsp:cNvPr id="0" name=""/>
        <dsp:cNvSpPr/>
      </dsp:nvSpPr>
      <dsp:spPr>
        <a:xfrm>
          <a:off x="3137365" y="992553"/>
          <a:ext cx="1920240" cy="548640"/>
        </a:xfrm>
        <a:prstGeom prst="roundRect">
          <a:avLst/>
        </a:prstGeom>
        <a:solidFill>
          <a:schemeClr val="accent3">
            <a:hueOff val="3735368"/>
            <a:satOff val="-17491"/>
            <a:lumOff val="21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Segoe UI"/>
              <a:ea typeface="+mn-ea"/>
              <a:cs typeface="+mn-cs"/>
            </a:rPr>
            <a:t>Application filing fees driven by </a:t>
          </a:r>
          <a:r>
            <a:rPr lang="en-US" sz="1000" kern="1200" dirty="0">
              <a:latin typeface="Segoe UI"/>
            </a:rPr>
            <a:t>filing demand </a:t>
          </a:r>
          <a: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Segoe UI"/>
              <a:ea typeface="+mn-ea"/>
              <a:cs typeface="+mn-cs"/>
            </a:rPr>
            <a:t>and economy</a:t>
          </a:r>
          <a:endParaRPr lang="en-US" sz="1000" kern="1200" dirty="0"/>
        </a:p>
      </dsp:txBody>
      <dsp:txXfrm>
        <a:off x="3164147" y="1019335"/>
        <a:ext cx="1866676" cy="495076"/>
      </dsp:txXfrm>
    </dsp:sp>
    <dsp:sp modelId="{6C5FF9E5-52EF-4D33-9AD7-272EAE2ACDCD}">
      <dsp:nvSpPr>
        <dsp:cNvPr id="0" name=""/>
        <dsp:cNvSpPr/>
      </dsp:nvSpPr>
      <dsp:spPr>
        <a:xfrm>
          <a:off x="1024085" y="2621404"/>
          <a:ext cx="1920240" cy="548640"/>
        </a:xfrm>
        <a:prstGeom prst="roundRect">
          <a:avLst/>
        </a:prstGeom>
        <a:solidFill>
          <a:schemeClr val="accent3">
            <a:hueOff val="4980490"/>
            <a:satOff val="-23321"/>
            <a:lumOff val="28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Fund operating reserve </a:t>
          </a:r>
          <a:br>
            <a:rPr lang="en-US" sz="1000" kern="1200" dirty="0"/>
          </a:br>
          <a:r>
            <a:rPr lang="en-US" sz="1000" kern="1200" dirty="0"/>
            <a:t>to mitigate risk</a:t>
          </a:r>
        </a:p>
      </dsp:txBody>
      <dsp:txXfrm>
        <a:off x="1050867" y="2648186"/>
        <a:ext cx="1866676" cy="495076"/>
      </dsp:txXfrm>
    </dsp:sp>
    <dsp:sp modelId="{4640ED5F-8C3F-452A-9985-CB96FAC69217}">
      <dsp:nvSpPr>
        <dsp:cNvPr id="0" name=""/>
        <dsp:cNvSpPr/>
      </dsp:nvSpPr>
      <dsp:spPr>
        <a:xfrm>
          <a:off x="1024085" y="2082146"/>
          <a:ext cx="1920240" cy="548640"/>
        </a:xfrm>
        <a:prstGeom prst="roundRect">
          <a:avLst/>
        </a:prstGeom>
        <a:solidFill>
          <a:schemeClr val="accent3">
            <a:hueOff val="6225613"/>
            <a:satOff val="-29151"/>
            <a:lumOff val="35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Strategic improvements and capital investments</a:t>
          </a:r>
        </a:p>
      </dsp:txBody>
      <dsp:txXfrm>
        <a:off x="1050867" y="2108928"/>
        <a:ext cx="1866676" cy="495076"/>
      </dsp:txXfrm>
    </dsp:sp>
    <dsp:sp modelId="{9346284E-64A6-4BEB-9DAE-986ECF411E5E}">
      <dsp:nvSpPr>
        <dsp:cNvPr id="0" name=""/>
        <dsp:cNvSpPr/>
      </dsp:nvSpPr>
      <dsp:spPr>
        <a:xfrm>
          <a:off x="1024085" y="1542446"/>
          <a:ext cx="1920240" cy="548640"/>
        </a:xfrm>
        <a:prstGeom prst="roundRect">
          <a:avLst/>
        </a:prstGeom>
        <a:solidFill>
          <a:schemeClr val="accent3">
            <a:hueOff val="7470735"/>
            <a:satOff val="-34982"/>
            <a:lumOff val="4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Changes in production goals and examination capacity</a:t>
          </a:r>
        </a:p>
      </dsp:txBody>
      <dsp:txXfrm>
        <a:off x="1050867" y="1569228"/>
        <a:ext cx="1866676" cy="495076"/>
      </dsp:txXfrm>
    </dsp:sp>
    <dsp:sp modelId="{F2453F24-E7E5-4300-88B9-B56B1B73D572}">
      <dsp:nvSpPr>
        <dsp:cNvPr id="0" name=""/>
        <dsp:cNvSpPr/>
      </dsp:nvSpPr>
      <dsp:spPr>
        <a:xfrm>
          <a:off x="1024085" y="992994"/>
          <a:ext cx="1920240" cy="548640"/>
        </a:xfrm>
        <a:prstGeom prst="roundRect">
          <a:avLst/>
        </a:prstGeom>
        <a:solidFill>
          <a:schemeClr val="accent3">
            <a:hueOff val="8715858"/>
            <a:satOff val="-40812"/>
            <a:lumOff val="49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Existing examination capacity with inflationary increases to work on application inventory</a:t>
          </a:r>
        </a:p>
      </dsp:txBody>
      <dsp:txXfrm>
        <a:off x="1050867" y="1019776"/>
        <a:ext cx="1866676" cy="495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B9595-1BC1-44EC-9CF7-E631374CAEB6}">
      <dsp:nvSpPr>
        <dsp:cNvPr id="0" name=""/>
        <dsp:cNvSpPr/>
      </dsp:nvSpPr>
      <dsp:spPr>
        <a:xfrm>
          <a:off x="1" y="0"/>
          <a:ext cx="7952010" cy="2070902"/>
        </a:xfrm>
        <a:prstGeom prst="rightArrow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BBCE4-ED18-4C03-9511-9BCD3C89AAA7}">
      <dsp:nvSpPr>
        <dsp:cNvPr id="0" name=""/>
        <dsp:cNvSpPr/>
      </dsp:nvSpPr>
      <dsp:spPr>
        <a:xfrm>
          <a:off x="2184" y="583617"/>
          <a:ext cx="1271623" cy="9036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46297" y="627730"/>
        <a:ext cx="1183397" cy="815441"/>
      </dsp:txXfrm>
    </dsp:sp>
    <dsp:sp modelId="{181C1E4E-EB38-4E0B-BF5B-4003CA27F207}">
      <dsp:nvSpPr>
        <dsp:cNvPr id="0" name=""/>
        <dsp:cNvSpPr/>
      </dsp:nvSpPr>
      <dsp:spPr>
        <a:xfrm>
          <a:off x="1337388" y="583617"/>
          <a:ext cx="1271623" cy="903667"/>
        </a:xfrm>
        <a:prstGeom prst="roundRect">
          <a:avLst/>
        </a:prstGeom>
        <a:solidFill>
          <a:schemeClr val="accent4">
            <a:hueOff val="-1171934"/>
            <a:satOff val="-1458"/>
            <a:lumOff val="4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Stage 2</a:t>
          </a:r>
          <a:r>
            <a:rPr lang="en-US" sz="1000" kern="1200" dirty="0"/>
            <a:t>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 PAC Fee Setting Hearing &amp; Initial Public Review</a:t>
          </a:r>
        </a:p>
      </dsp:txBody>
      <dsp:txXfrm>
        <a:off x="1381501" y="627730"/>
        <a:ext cx="1183397" cy="815441"/>
      </dsp:txXfrm>
    </dsp:sp>
    <dsp:sp modelId="{98E221EE-64CD-438E-863B-83562E73EE9C}">
      <dsp:nvSpPr>
        <dsp:cNvPr id="0" name=""/>
        <dsp:cNvSpPr/>
      </dsp:nvSpPr>
      <dsp:spPr>
        <a:xfrm>
          <a:off x="2672593" y="583617"/>
          <a:ext cx="1271623" cy="903667"/>
        </a:xfrm>
        <a:prstGeom prst="roundRect">
          <a:avLst/>
        </a:prstGeom>
        <a:solidFill>
          <a:schemeClr val="accent4">
            <a:hueOff val="-2343868"/>
            <a:satOff val="-2916"/>
            <a:lumOff val="9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Stage 3</a:t>
          </a:r>
          <a:r>
            <a:rPr lang="en-US" sz="1000" kern="1200" dirty="0"/>
            <a:t>: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Notice of Proposed Rulemaking</a:t>
          </a:r>
        </a:p>
      </dsp:txBody>
      <dsp:txXfrm>
        <a:off x="2716706" y="627730"/>
        <a:ext cx="1183397" cy="815441"/>
      </dsp:txXfrm>
    </dsp:sp>
    <dsp:sp modelId="{0CDE73CC-0944-4275-833C-55CE95233E00}">
      <dsp:nvSpPr>
        <dsp:cNvPr id="0" name=""/>
        <dsp:cNvSpPr/>
      </dsp:nvSpPr>
      <dsp:spPr>
        <a:xfrm>
          <a:off x="4007797" y="583617"/>
          <a:ext cx="1271623" cy="903667"/>
        </a:xfrm>
        <a:prstGeom prst="roundRect">
          <a:avLst/>
        </a:prstGeom>
        <a:solidFill>
          <a:schemeClr val="accent4">
            <a:hueOff val="-3515801"/>
            <a:satOff val="-4373"/>
            <a:lumOff val="14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Stage 4:</a:t>
          </a:r>
          <a:r>
            <a:rPr lang="en-US" sz="1000" kern="1200" dirty="0"/>
            <a:t>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Public Comment Period</a:t>
          </a:r>
        </a:p>
      </dsp:txBody>
      <dsp:txXfrm>
        <a:off x="4051910" y="627730"/>
        <a:ext cx="1183397" cy="815441"/>
      </dsp:txXfrm>
    </dsp:sp>
    <dsp:sp modelId="{18FC9721-1952-4576-9BEC-C5F978AF8F5D}">
      <dsp:nvSpPr>
        <dsp:cNvPr id="0" name=""/>
        <dsp:cNvSpPr/>
      </dsp:nvSpPr>
      <dsp:spPr>
        <a:xfrm>
          <a:off x="5343002" y="583617"/>
          <a:ext cx="1271623" cy="903667"/>
        </a:xfrm>
        <a:prstGeom prst="roundRect">
          <a:avLst/>
        </a:prstGeom>
        <a:solidFill>
          <a:schemeClr val="accent4">
            <a:hueOff val="-4687735"/>
            <a:satOff val="-5831"/>
            <a:lumOff val="19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Stage 5: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Final Rulemaking</a:t>
          </a:r>
        </a:p>
      </dsp:txBody>
      <dsp:txXfrm>
        <a:off x="5387115" y="627730"/>
        <a:ext cx="1183397" cy="815441"/>
      </dsp:txXfrm>
    </dsp:sp>
    <dsp:sp modelId="{02D508F0-AB60-40BA-A07B-47DD65ECEEE3}">
      <dsp:nvSpPr>
        <dsp:cNvPr id="0" name=""/>
        <dsp:cNvSpPr/>
      </dsp:nvSpPr>
      <dsp:spPr>
        <a:xfrm>
          <a:off x="6678206" y="583617"/>
          <a:ext cx="1271623" cy="903667"/>
        </a:xfrm>
        <a:prstGeom prst="roundRect">
          <a:avLst/>
        </a:prstGeom>
        <a:solidFill>
          <a:schemeClr val="accent4">
            <a:hueOff val="-5859669"/>
            <a:satOff val="-7289"/>
            <a:lumOff val="2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Stage 6:</a:t>
          </a:r>
          <a:r>
            <a:rPr lang="en-US" sz="1000" kern="1200" dirty="0">
              <a:solidFill>
                <a:schemeClr val="tx1"/>
              </a:solidFill>
            </a:rPr>
            <a:t>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Congressional Comment Period</a:t>
          </a:r>
        </a:p>
      </dsp:txBody>
      <dsp:txXfrm>
        <a:off x="6722319" y="627730"/>
        <a:ext cx="1183397" cy="815441"/>
      </dsp:txXfrm>
    </dsp:sp>
  </dsp:spTree>
</dsp:drawing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Brand master navy revised 9-2022</Template>
  <TotalTime>0</TotalTime>
  <Words>8470</Words>
  <Application>Microsoft Office PowerPoint</Application>
  <PresentationFormat>On-screen Show (16:10)</PresentationFormat>
  <Paragraphs>615</Paragraphs>
  <Slides>60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6" baseType="lpstr">
      <vt:lpstr>宋体</vt:lpstr>
      <vt:lpstr>Aharoni</vt:lpstr>
      <vt:lpstr>Arial</vt:lpstr>
      <vt:lpstr>Calibri</vt:lpstr>
      <vt:lpstr>Century Gothic</vt:lpstr>
      <vt:lpstr>Corbel</vt:lpstr>
      <vt:lpstr>Courier New</vt:lpstr>
      <vt:lpstr>Segoe UI</vt:lpstr>
      <vt:lpstr>Segoe UI Light</vt:lpstr>
      <vt:lpstr>Segoe UI Semibold</vt:lpstr>
      <vt:lpstr>Segoe UI Semilight</vt:lpstr>
      <vt:lpstr>Times New Roman</vt:lpstr>
      <vt:lpstr>Wingdings</vt:lpstr>
      <vt:lpstr>Wingdings 2</vt:lpstr>
      <vt:lpstr>Brand master navy</vt:lpstr>
      <vt:lpstr>Brand master navy no logo</vt:lpstr>
      <vt:lpstr>PowerPoint Presentation</vt:lpstr>
      <vt:lpstr>Patent Fee Proposal Background Information</vt:lpstr>
      <vt:lpstr>Introduction</vt:lpstr>
      <vt:lpstr>Table of contents</vt:lpstr>
      <vt:lpstr>Section A–USPTO financing model   </vt:lpstr>
      <vt:lpstr>USPTO financing model</vt:lpstr>
      <vt:lpstr>USPTO financing model (cont.)</vt:lpstr>
      <vt:lpstr>USPTO financing model (cont.)</vt:lpstr>
      <vt:lpstr>USPTO financing model (cont.)</vt:lpstr>
      <vt:lpstr>Section B–fee setting  methodology and analysis</vt:lpstr>
      <vt:lpstr>Authority and requirements  for fee setting </vt:lpstr>
      <vt:lpstr>Authority and requirements  for fee setting (cont.)</vt:lpstr>
      <vt:lpstr>Fee setting process</vt:lpstr>
      <vt:lpstr>Fee setting process (cont.)</vt:lpstr>
      <vt:lpstr>Biennial fee review</vt:lpstr>
      <vt:lpstr>Fee structure philosophy</vt:lpstr>
      <vt:lpstr>Fee setting components</vt:lpstr>
      <vt:lpstr>Fee setting methodology</vt:lpstr>
      <vt:lpstr>Basic patent process and  relative fee payments*</vt:lpstr>
      <vt:lpstr>Cost recovery throughout the basic utility patent lifecycle</vt:lpstr>
      <vt:lpstr>Section C–Activity-based information (ABI) costing methodology </vt:lpstr>
      <vt:lpstr>ABI costing program</vt:lpstr>
      <vt:lpstr>ABI costing program (cont.)</vt:lpstr>
      <vt:lpstr>ABI costing program (cont.)</vt:lpstr>
      <vt:lpstr>ABI costing program (cont.)</vt:lpstr>
      <vt:lpstr>USPTO ABI costing program example Basic filing fee – Utility (fee codes 1011/2011/3011) </vt:lpstr>
      <vt:lpstr>Section D–Background  on patent fees</vt:lpstr>
      <vt:lpstr>Composition of the patent fee schedule 16% of fee codes comprise 81% of the revenue</vt:lpstr>
      <vt:lpstr>FY 2022 patent fee collections by type Total patent fee collections $3,630 Million </vt:lpstr>
      <vt:lpstr>Patent filing, search, and exam fees</vt:lpstr>
      <vt:lpstr>Patent filings by type Incoming demand (patent filings) drives current and future year fee collections  </vt:lpstr>
      <vt:lpstr>Patent post allowance fees</vt:lpstr>
      <vt:lpstr>Patent maintenance fees</vt:lpstr>
      <vt:lpstr>Patent fee collection trends</vt:lpstr>
      <vt:lpstr>Section E–Aggregate cost information</vt:lpstr>
      <vt:lpstr>Aggregate cost calculation methodology</vt:lpstr>
      <vt:lpstr>Aggregate cost calculation  methodology (cont.)</vt:lpstr>
      <vt:lpstr>Breakdown of aggregate costs</vt:lpstr>
      <vt:lpstr>Section F–Aggregate  revenue information</vt:lpstr>
      <vt:lpstr>Fee collections  forecasting components</vt:lpstr>
      <vt:lpstr>Arriving at fee collection projections</vt:lpstr>
      <vt:lpstr>Proposed fee structure changes</vt:lpstr>
      <vt:lpstr>Proposed fee structure  Projected trends of aggregate patent fee revenue</vt:lpstr>
      <vt:lpstr>Proposed fee structure Projected trends of aggregate patent trial and appeal revenue</vt:lpstr>
      <vt:lpstr>Section G–Rationale  for fee changes</vt:lpstr>
      <vt:lpstr>Rationale for fee changes</vt:lpstr>
      <vt:lpstr>Upcoming 2022-2026 Strategic Plan</vt:lpstr>
      <vt:lpstr>2022-2026 Strategic Plan goals</vt:lpstr>
      <vt:lpstr>2022-2026 Strategic Plan goals (cont.)</vt:lpstr>
      <vt:lpstr>Section H–Small and  micro entity fees</vt:lpstr>
      <vt:lpstr>Small and micro entity fees</vt:lpstr>
      <vt:lpstr>Small and micro entity fees (cont.)</vt:lpstr>
      <vt:lpstr>Section I–Elasticity assumptions</vt:lpstr>
      <vt:lpstr>Elasticity</vt:lpstr>
      <vt:lpstr>Section J–Operating reserve</vt:lpstr>
      <vt:lpstr>Operating reserve Definition and purpose</vt:lpstr>
      <vt:lpstr>Operating reserve Manage within optimal and minimal acceptable balances</vt:lpstr>
      <vt:lpstr>Operating reserve  Assessment</vt:lpstr>
      <vt:lpstr>Operating reserve Review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Fee Proposal Background Information</dc:title>
  <dc:subject>PPAC Public Hearing, May 18, 2023</dc:subject>
  <dc:creator>USPTO</dc:creator>
  <dc:description/>
  <cp:lastModifiedBy/>
  <cp:revision>1</cp:revision>
  <dcterms:created xsi:type="dcterms:W3CDTF">2023-04-19T14:13:07Z</dcterms:created>
  <dcterms:modified xsi:type="dcterms:W3CDTF">2023-04-19T14:13:54Z</dcterms:modified>
</cp:coreProperties>
</file>