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gnaro, Melissa" initials="SM" lastIdx="18" clrIdx="0">
    <p:extLst>
      <p:ext uri="{19B8F6BF-5375-455C-9EA6-DF929625EA0E}">
        <p15:presenceInfo xmlns:p15="http://schemas.microsoft.com/office/powerpoint/2012/main" userId="S-1-5-21-185489447-88882503-980507067-1336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2B37"/>
    <a:srgbClr val="CCDDEE"/>
    <a:srgbClr val="E7EFF7"/>
    <a:srgbClr val="1644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8499" autoAdjust="0"/>
  </p:normalViewPr>
  <p:slideViewPr>
    <p:cSldViewPr snapToGrid="0" snapToObjects="1">
      <p:cViewPr varScale="1">
        <p:scale>
          <a:sx n="100" d="100"/>
          <a:sy n="100" d="100"/>
        </p:scale>
        <p:origin x="78" y="105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62" y="235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Current vs. Proposed - </a:t>
            </a:r>
            <a:endParaRPr lang="en-US">
              <a:effectLst/>
            </a:endParaRPr>
          </a:p>
          <a:p>
            <a:pPr>
              <a:defRPr/>
            </a:pPr>
            <a:r>
              <a:rPr lang="en-US" sz="1800" b="0" i="0" baseline="0">
                <a:effectLst/>
              </a:rPr>
              <a:t>Maintenance Fee Surcharge – Late Payment within Six Months</a:t>
            </a:r>
            <a:endParaRPr lang="en-US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'Sheet1 (2)'!$A$35:$A$36</c:f>
              <c:strCache>
                <c:ptCount val="2"/>
                <c:pt idx="0">
                  <c:v>Current</c:v>
                </c:pt>
                <c:pt idx="1">
                  <c:v>Proposed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AC2B3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225-41EC-A09E-79E13C5D788D}"/>
              </c:ext>
            </c:extLst>
          </c:dPt>
          <c:dLbls>
            <c:dLbl>
              <c:idx val="0"/>
              <c:layout>
                <c:manualLayout>
                  <c:x val="0"/>
                  <c:y val="-2.6143790849673201E-3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225-41EC-A09E-79E13C5D78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'Sheet1 (2)'!$A$35:$A$36</c:f>
              <c:strCache>
                <c:ptCount val="2"/>
                <c:pt idx="0">
                  <c:v>Current</c:v>
                </c:pt>
                <c:pt idx="1">
                  <c:v>Proposed</c:v>
                </c:pt>
              </c:strCache>
            </c:strRef>
          </c:cat>
          <c:val>
            <c:numRef>
              <c:f>'Sheet1 (2)'!$B$35:$B$36</c:f>
              <c:numCache>
                <c:formatCode>_("$"* #,##0_);_("$"* \(#,##0\);_("$"* "-"??_);_(@_)</c:formatCode>
                <c:ptCount val="2"/>
                <c:pt idx="0">
                  <c:v>160</c:v>
                </c:pt>
                <c:pt idx="1">
                  <c:v>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225-41EC-A09E-79E13C5D78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3"/>
        <c:overlap val="-27"/>
        <c:axId val="372533984"/>
        <c:axId val="372815344"/>
      </c:barChart>
      <c:catAx>
        <c:axId val="37253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815344"/>
        <c:crosses val="autoZero"/>
        <c:auto val="1"/>
        <c:lblAlgn val="ctr"/>
        <c:lblOffset val="100"/>
        <c:noMultiLvlLbl val="0"/>
      </c:catAx>
      <c:valAx>
        <c:axId val="37281534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Fee</a:t>
                </a:r>
                <a:r>
                  <a:rPr lang="en-US" baseline="0"/>
                  <a:t> Amount ($)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533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Current vs. Proposed - </a:t>
            </a:r>
            <a:endParaRPr lang="en-US">
              <a:effectLst/>
            </a:endParaRPr>
          </a:p>
          <a:p>
            <a:pPr>
              <a:defRPr/>
            </a:pPr>
            <a:r>
              <a:rPr lang="en-US" sz="1800" b="0" i="0" baseline="0">
                <a:effectLst/>
              </a:rPr>
              <a:t>Request for Expedited Examination of a Design Application Fee for Large Entities</a:t>
            </a:r>
            <a:endParaRPr lang="en-US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'Sheet1 (2)'!$A$61:$A$62</c:f>
              <c:strCache>
                <c:ptCount val="2"/>
                <c:pt idx="0">
                  <c:v>Current</c:v>
                </c:pt>
                <c:pt idx="1">
                  <c:v>Proposed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AC2B3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D0E-4D88-A660-D3DE79A9151C}"/>
              </c:ext>
            </c:extLst>
          </c:dPt>
          <c:dLbls>
            <c:dLbl>
              <c:idx val="0"/>
              <c:layout>
                <c:manualLayout>
                  <c:x val="3.485425022881614E-3"/>
                  <c:y val="-1.2697830649265468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7121231041140371E-2"/>
                      <c:h val="4.752209894207031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6D65-437E-AD5B-D5A72CAA8B72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'Sheet1 (2)'!$A$61:$A$62</c:f>
              <c:strCache>
                <c:ptCount val="2"/>
                <c:pt idx="0">
                  <c:v>Current</c:v>
                </c:pt>
                <c:pt idx="1">
                  <c:v>Proposed</c:v>
                </c:pt>
              </c:strCache>
            </c:strRef>
          </c:cat>
          <c:val>
            <c:numRef>
              <c:f>'Sheet1 (2)'!$B$61:$B$62</c:f>
              <c:numCache>
                <c:formatCode>_("$"* #,##0_);_("$"* \(#,##0\);_("$"* "-"??_);_(@_)</c:formatCode>
                <c:ptCount val="2"/>
                <c:pt idx="0">
                  <c:v>900</c:v>
                </c:pt>
                <c:pt idx="1">
                  <c:v>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0E-4D88-A660-D3DE79A915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5"/>
        <c:overlap val="-27"/>
        <c:axId val="370511776"/>
        <c:axId val="372440016"/>
      </c:barChart>
      <c:catAx>
        <c:axId val="370511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440016"/>
        <c:crosses val="autoZero"/>
        <c:auto val="1"/>
        <c:lblAlgn val="ctr"/>
        <c:lblOffset val="100"/>
        <c:noMultiLvlLbl val="0"/>
      </c:catAx>
      <c:valAx>
        <c:axId val="372440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Fee</a:t>
                </a:r>
                <a:r>
                  <a:rPr lang="en-US" baseline="0"/>
                  <a:t> Amount ($)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511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Current vs. Proposed - </a:t>
            </a:r>
            <a:endParaRPr lang="en-US">
              <a:effectLst/>
            </a:endParaRPr>
          </a:p>
          <a:p>
            <a:pPr>
              <a:defRPr/>
            </a:pPr>
            <a:r>
              <a:rPr lang="en-US" sz="1800" b="0" i="0" baseline="0">
                <a:effectLst/>
              </a:rPr>
              <a:t>Extension of Time Fees for Large Entities</a:t>
            </a:r>
            <a:endParaRPr lang="en-US">
              <a:effectLst/>
            </a:endParaRPr>
          </a:p>
        </c:rich>
      </c:tx>
      <c:layout>
        <c:manualLayout>
          <c:xMode val="edge"/>
          <c:yMode val="edge"/>
          <c:x val="0.18902777777777777"/>
          <c:y val="2.3148148148148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670286312250185"/>
          <c:y val="0.24612712697358188"/>
          <c:w val="0.88798895236134701"/>
          <c:h val="0.55391611131212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'Sheet1 (2)'!$B$88</c:f>
              <c:strCache>
                <c:ptCount val="1"/>
                <c:pt idx="0">
                  <c:v>Current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1.129943301758387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383-4E0A-ABB3-64C6EBEB565A}"/>
                </c:ext>
              </c:extLst>
            </c:dLbl>
            <c:dLbl>
              <c:idx val="4"/>
              <c:layout>
                <c:manualLayout>
                  <c:x val="-1.807909282813420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383-4E0A-ABB3-64C6EBEB56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'Sheet1 (2)'!$A$89:$A$93</c:f>
              <c:strCache>
                <c:ptCount val="5"/>
                <c:pt idx="0">
                  <c:v>Extension for Response Within First Month</c:v>
                </c:pt>
                <c:pt idx="1">
                  <c:v>Extension for Response Within Second Month</c:v>
                </c:pt>
                <c:pt idx="2">
                  <c:v>Extension for Response Within Third Month</c:v>
                </c:pt>
                <c:pt idx="3">
                  <c:v>Extension for Response Within Fourth Month</c:v>
                </c:pt>
                <c:pt idx="4">
                  <c:v>Extension for Response Within Fifth Month</c:v>
                </c:pt>
              </c:strCache>
            </c:strRef>
          </c:cat>
          <c:val>
            <c:numRef>
              <c:f>'Sheet1 (2)'!$B$89:$B$93</c:f>
              <c:numCache>
                <c:formatCode>"$"#,##0_);\("$"#,##0\)</c:formatCode>
                <c:ptCount val="5"/>
                <c:pt idx="0">
                  <c:v>200</c:v>
                </c:pt>
                <c:pt idx="1">
                  <c:v>600</c:v>
                </c:pt>
                <c:pt idx="2">
                  <c:v>1400</c:v>
                </c:pt>
                <c:pt idx="3">
                  <c:v>2200</c:v>
                </c:pt>
                <c:pt idx="4">
                  <c:v>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83-4E0A-ABB3-64C6EBEB565A}"/>
            </c:ext>
          </c:extLst>
        </c:ser>
        <c:ser>
          <c:idx val="1"/>
          <c:order val="1"/>
          <c:tx>
            <c:strRef>
              <c:f>'Sheet1 (2)'!$C$88</c:f>
              <c:strCache>
                <c:ptCount val="1"/>
                <c:pt idx="0">
                  <c:v>Proposed</c:v>
                </c:pt>
              </c:strCache>
            </c:strRef>
          </c:tx>
          <c:spPr>
            <a:solidFill>
              <a:srgbClr val="AC2B37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1.0605669905296926E-2"/>
                  <c:y val="-1.696795396325182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0481803809611521E-2"/>
                      <c:h val="6.777534477054579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383-4E0A-ABB3-64C6EBEB56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'Sheet1 (2)'!$A$89:$A$93</c:f>
              <c:strCache>
                <c:ptCount val="5"/>
                <c:pt idx="0">
                  <c:v>Extension for Response Within First Month</c:v>
                </c:pt>
                <c:pt idx="1">
                  <c:v>Extension for Response Within Second Month</c:v>
                </c:pt>
                <c:pt idx="2">
                  <c:v>Extension for Response Within Third Month</c:v>
                </c:pt>
                <c:pt idx="3">
                  <c:v>Extension for Response Within Fourth Month</c:v>
                </c:pt>
                <c:pt idx="4">
                  <c:v>Extension for Response Within Fifth Month</c:v>
                </c:pt>
              </c:strCache>
            </c:strRef>
          </c:cat>
          <c:val>
            <c:numRef>
              <c:f>'Sheet1 (2)'!$C$89:$C$93</c:f>
              <c:numCache>
                <c:formatCode>"$"#,##0_);\("$"#,##0\)</c:formatCode>
                <c:ptCount val="5"/>
                <c:pt idx="0">
                  <c:v>220</c:v>
                </c:pt>
                <c:pt idx="1">
                  <c:v>640</c:v>
                </c:pt>
                <c:pt idx="2">
                  <c:v>1480</c:v>
                </c:pt>
                <c:pt idx="3">
                  <c:v>2320</c:v>
                </c:pt>
                <c:pt idx="4">
                  <c:v>3160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383-4E0A-ABB3-64C6EBEB56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2440800"/>
        <c:axId val="372441192"/>
      </c:barChart>
      <c:catAx>
        <c:axId val="372440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441192"/>
        <c:crosses val="autoZero"/>
        <c:auto val="1"/>
        <c:lblAlgn val="ctr"/>
        <c:lblOffset val="100"/>
        <c:noMultiLvlLbl val="0"/>
      </c:catAx>
      <c:valAx>
        <c:axId val="372441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Fee Amount ($)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_);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440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0466055778115455"/>
          <c:y val="0.25561068867525694"/>
          <c:w val="0.13320421154252271"/>
          <c:h val="0.13621369440419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43343" cy="465455"/>
          </a:xfrm>
          <a:prstGeom prst="rect">
            <a:avLst/>
          </a:prstGeom>
        </p:spPr>
        <p:txBody>
          <a:bodyPr vert="horz" lIns="93628" tIns="46814" rIns="93628" bIns="46814" rtlCol="0"/>
          <a:lstStyle>
            <a:lvl1pPr algn="l">
              <a:defRPr sz="1100"/>
            </a:lvl1pPr>
          </a:lstStyle>
          <a:p>
            <a:endParaRPr lang="en-US" dirty="0">
              <a:latin typeface="Segoe UI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3" y="2"/>
            <a:ext cx="3043343" cy="465455"/>
          </a:xfrm>
          <a:prstGeom prst="rect">
            <a:avLst/>
          </a:prstGeom>
        </p:spPr>
        <p:txBody>
          <a:bodyPr vert="horz" lIns="93628" tIns="46814" rIns="93628" bIns="46814" rtlCol="0"/>
          <a:lstStyle>
            <a:lvl1pPr algn="r">
              <a:defRPr sz="1100"/>
            </a:lvl1pPr>
          </a:lstStyle>
          <a:p>
            <a:fld id="{C950A3BB-CAF4-1D4E-B3B2-E95D9B9E66DF}" type="datetimeFigureOut">
              <a:rPr lang="en-US" smtClean="0">
                <a:latin typeface="Segoe UI"/>
              </a:rPr>
              <a:t>8/6/2018</a:t>
            </a:fld>
            <a:endParaRPr lang="en-US" dirty="0">
              <a:latin typeface="Segoe U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3"/>
            <a:ext cx="3043343" cy="465455"/>
          </a:xfrm>
          <a:prstGeom prst="rect">
            <a:avLst/>
          </a:prstGeom>
        </p:spPr>
        <p:txBody>
          <a:bodyPr vert="horz" lIns="93628" tIns="46814" rIns="93628" bIns="46814" rtlCol="0" anchor="b"/>
          <a:lstStyle>
            <a:lvl1pPr algn="l">
              <a:defRPr sz="1100"/>
            </a:lvl1pPr>
          </a:lstStyle>
          <a:p>
            <a:endParaRPr lang="en-US" dirty="0">
              <a:latin typeface="Segoe U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3" y="8842033"/>
            <a:ext cx="3043343" cy="465455"/>
          </a:xfrm>
          <a:prstGeom prst="rect">
            <a:avLst/>
          </a:prstGeom>
        </p:spPr>
        <p:txBody>
          <a:bodyPr vert="horz" lIns="93628" tIns="46814" rIns="93628" bIns="46814" rtlCol="0" anchor="b"/>
          <a:lstStyle>
            <a:lvl1pPr algn="r">
              <a:defRPr sz="1100"/>
            </a:lvl1pPr>
          </a:lstStyle>
          <a:p>
            <a:fld id="{CF44BD52-4119-7642-B93F-8F4EDBD635EC}" type="slidenum">
              <a:rPr lang="en-US" smtClean="0">
                <a:latin typeface="Segoe UI"/>
              </a:rPr>
              <a:t>‹#›</a:t>
            </a:fld>
            <a:endParaRPr lang="en-US" dirty="0"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5876647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theme/theme1.xml><?xml version="1.0" encoding="utf-8"?>
<a:theme xmlns:a="http://schemas.openxmlformats.org/drawingml/2006/main" name="FAB - Group 1 -TTAB 4.28.15">
  <a:themeElements>
    <a:clrScheme name="USPTO Brand 1">
      <a:dk1>
        <a:sysClr val="windowText" lastClr="000000"/>
      </a:dk1>
      <a:lt1>
        <a:sysClr val="window" lastClr="FFFFFF"/>
      </a:lt1>
      <a:dk2>
        <a:srgbClr val="004C97"/>
      </a:dk2>
      <a:lt2>
        <a:srgbClr val="D9D9D6"/>
      </a:lt2>
      <a:accent1>
        <a:srgbClr val="1596D1"/>
      </a:accent1>
      <a:accent2>
        <a:srgbClr val="AC2B37"/>
      </a:accent2>
      <a:accent3>
        <a:srgbClr val="88A620"/>
      </a:accent3>
      <a:accent4>
        <a:srgbClr val="6B2F75"/>
      </a:accent4>
      <a:accent5>
        <a:srgbClr val="97B8D4"/>
      </a:accent5>
      <a:accent6>
        <a:srgbClr val="C88242"/>
      </a:accent6>
      <a:hlink>
        <a:srgbClr val="004C97"/>
      </a:hlink>
      <a:folHlink>
        <a:srgbClr val="3C1053"/>
      </a:folHlink>
    </a:clrScheme>
    <a:fontScheme name="USPTO Brand 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C3E461E62D2F4A8AC5F08F3E4468D5" ma:contentTypeVersion="0" ma:contentTypeDescription="Create a new document." ma:contentTypeScope="" ma:versionID="de310b02eead8d9ba4f3f7e0d3248da1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1755427-F48A-41AF-BD41-81E91A395B51}">
  <ds:schemaRefs>
    <ds:schemaRef ds:uri="http://purl.org/dc/terms/"/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5B26722-4EE5-4725-B5D7-7F9021C52A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37B8C586-CF91-4579-ABD1-D4D466AD3D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FAB - Group 1 -TTAB 4.28.15</Template>
  <TotalTime>12479</TotalTime>
  <Words>4237</Words>
  <Application>Microsoft Office PowerPoint</Application>
  <PresentationFormat>On-screen Show (16:10)</PresentationFormat>
  <Paragraphs>358</Paragraphs>
  <Slides>39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Arial Unicode MS</vt:lpstr>
      <vt:lpstr>Courier New</vt:lpstr>
      <vt:lpstr>Segoe UI</vt:lpstr>
      <vt:lpstr>Wingdings</vt:lpstr>
      <vt:lpstr>FAB - Group 1 -TTAB 4.28.15</vt:lpstr>
      <vt:lpstr>   </vt:lpstr>
      <vt:lpstr>Overview</vt:lpstr>
      <vt:lpstr>Overview (cont.)</vt:lpstr>
      <vt:lpstr>FY 2017 Biennial Fee Review</vt:lpstr>
      <vt:lpstr>Investing in the Future</vt:lpstr>
      <vt:lpstr>Investing in the Future (cont.)</vt:lpstr>
      <vt:lpstr>Benefits For Stakeholders</vt:lpstr>
      <vt:lpstr>Projected Outcome of Proposed Fee Structure</vt:lpstr>
      <vt:lpstr>Aggregate Cost-Revenue Balance</vt:lpstr>
      <vt:lpstr>Impact of Proposed Fee Schedule on Operating Reserve</vt:lpstr>
      <vt:lpstr>Impact of Maintaining Current Fee Schedule</vt:lpstr>
      <vt:lpstr>Proposed Fee Structure </vt:lpstr>
      <vt:lpstr>Fee Structure Considerations</vt:lpstr>
      <vt:lpstr>Fee Structure Considerations (cont.)</vt:lpstr>
      <vt:lpstr>Rulemaking Timeline Considerations</vt:lpstr>
      <vt:lpstr>Proposed Fee Structure Changes</vt:lpstr>
      <vt:lpstr>Proposed Fee Structure for a Basic Patent –  Compared to Current</vt:lpstr>
      <vt:lpstr>Proposed Fee Structure for Maintaining a Patent –  Compared to Current</vt:lpstr>
      <vt:lpstr>Proposed Fee Structure for IPRs –  Compared to Current</vt:lpstr>
      <vt:lpstr>Proposed Fee Structure for PGRs/CBMs –  Compared to Current</vt:lpstr>
      <vt:lpstr>Proposed Fee Structure for Non-DOCX Filing Surcharge –  Compared to Current</vt:lpstr>
      <vt:lpstr>Proposed Fee Structure for Maintenance Fee Surcharge Late Payment within Six Months –  Compared to Current</vt:lpstr>
      <vt:lpstr>Proposed Fee Structure for Request for Expedited Examination of a Design Application Fee–  Compared to Current</vt:lpstr>
      <vt:lpstr>Proposed Fee Structure for Annual Active Patent Practitioner Fee</vt:lpstr>
      <vt:lpstr>How Continuing Legal Education (CLE) Certification Discount Works </vt:lpstr>
      <vt:lpstr>Benefit to Practitioners Who Certify Completion of Voluntary Continuing Legal Education (CLE)</vt:lpstr>
      <vt:lpstr>IT Aspect of the Office of Enrollment and Discipline Fees</vt:lpstr>
      <vt:lpstr>Proposed Fee Structure for Pro Hac Vice Administration</vt:lpstr>
      <vt:lpstr>Proposed Fee Structure for Select Patent Services–  Compared to Current </vt:lpstr>
      <vt:lpstr>Example of Proposed Fee Structure for Across the Board increase, Extension of Time – Compared to Current</vt:lpstr>
      <vt:lpstr>Benefits of Proposed Fee Structure</vt:lpstr>
      <vt:lpstr>Benefits of Proposed Fee Structure (cont.)</vt:lpstr>
      <vt:lpstr>Benefits of Proposed Fee Structure (cont.)</vt:lpstr>
      <vt:lpstr>Conclusion</vt:lpstr>
      <vt:lpstr>Summary</vt:lpstr>
      <vt:lpstr>Path Forward</vt:lpstr>
      <vt:lpstr>Path Forward</vt:lpstr>
      <vt:lpstr>Additional Information</vt:lpstr>
      <vt:lpstr>PowerPoint Presentation</vt:lpstr>
    </vt:vector>
  </TitlesOfParts>
  <Company>U.S. Patent and Trademark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USPTO</dc:creator>
  <cp:lastModifiedBy>Stagnaro, Melissa</cp:lastModifiedBy>
  <cp:revision>628</cp:revision>
  <cp:lastPrinted>2018-08-02T13:45:34Z</cp:lastPrinted>
  <dcterms:created xsi:type="dcterms:W3CDTF">2015-04-28T14:14:46Z</dcterms:created>
  <dcterms:modified xsi:type="dcterms:W3CDTF">2018-08-06T17:36:20Z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0x010100D9C3E461E62D2F4A8AC5F08F3E4468D5</vt:lpwstr>
  </property>
</Properties>
</file>