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86855" autoAdjust="0"/>
  </p:normalViewPr>
  <p:slideViewPr>
    <p:cSldViewPr snapToGrid="0" snapToObjects="1">
      <p:cViewPr varScale="1">
        <p:scale>
          <a:sx n="76" d="100"/>
          <a:sy n="76" d="100"/>
        </p:scale>
        <p:origin x="1140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8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FY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E80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40-4D9F-9613-99F516DF8BC9}"/>
              </c:ext>
            </c:extLst>
          </c:dPt>
          <c:dPt>
            <c:idx val="1"/>
            <c:bubble3D val="0"/>
            <c:spPr>
              <a:solidFill>
                <a:srgbClr val="BD4E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40-4D9F-9613-99F516DF8BC9}"/>
              </c:ext>
            </c:extLst>
          </c:dPt>
          <c:dLbls>
            <c:dLbl>
              <c:idx val="0"/>
              <c:layout>
                <c:manualLayout>
                  <c:x val="-0.22013888888888888"/>
                  <c:y val="6.2444954797317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2EC280-94B0-4957-B2DF-FF1A107FDF19}" type="CATEGORYNAME">
                      <a:rPr lang="en-US" sz="1200" smtClean="0"/>
                      <a:pPr algn="ctr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 smtClean="0"/>
                      <a:t> </a:t>
                    </a:r>
                    <a:br>
                      <a:rPr lang="en-US" sz="1200" baseline="0" dirty="0" smtClean="0"/>
                    </a:br>
                    <a:fld id="{10237124-9771-44DE-B074-74AD7E43019A}" type="VALUE">
                      <a:rPr lang="en-US" sz="1200" baseline="0" smtClean="0"/>
                      <a:pPr algn="ctr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 </a:t>
                    </a:r>
                    <a:r>
                      <a:rPr lang="en-US" sz="1200" baseline="0" dirty="0" smtClean="0"/>
                      <a:t>M </a:t>
                    </a:r>
                    <a:fld id="{9DDBBCE4-E4A7-4E16-B667-69175DD9401A}" type="PERCENTAGE">
                      <a:rPr lang="en-US" sz="1200" baseline="0"/>
                      <a:pPr algn="ctr">
                        <a:defRPr sz="12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200" baseline="0" dirty="0" smtClean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08333333333335"/>
                      <c:h val="0.234953703703703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40-4D9F-9613-99F516DF8B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44F750-36F1-4CE1-9A56-38DB14D35F0B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 smtClean="0"/>
                      <a:t> </a:t>
                    </a:r>
                    <a:fld id="{67835D8D-BFB7-4ED8-9207-5CB5700BC648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> M </a:t>
                    </a:r>
                    <a:fld id="{A053A098-C27F-4C7A-A7C6-362242744B14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40-4D9F-9613-99F516DF8BC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'Fee Report'!$N$7:$N$8</c:f>
              <c:strCache>
                <c:ptCount val="2"/>
                <c:pt idx="0">
                  <c:v>Patent Application Filing Fees</c:v>
                </c:pt>
                <c:pt idx="1">
                  <c:v>All Other Patent Fees</c:v>
                </c:pt>
              </c:strCache>
            </c:strRef>
          </c:cat>
          <c:val>
            <c:numRef>
              <c:f>'Fee Report'!$P$7:$P$8</c:f>
              <c:numCache>
                <c:formatCode>"$"#,##0</c:formatCode>
                <c:ptCount val="2"/>
                <c:pt idx="0">
                  <c:v>997.59369359000004</c:v>
                </c:pt>
                <c:pt idx="1">
                  <c:v>1774.5787864233298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40-4D9F-9613-99F516DF8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FY 2017</a:t>
            </a:r>
          </a:p>
        </c:rich>
      </c:tx>
      <c:layout>
        <c:manualLayout>
          <c:xMode val="edge"/>
          <c:yMode val="edge"/>
          <c:x val="0.429444319650988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E80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CC-4078-9AC7-5BCCA54523B1}"/>
              </c:ext>
            </c:extLst>
          </c:dPt>
          <c:dPt>
            <c:idx val="1"/>
            <c:bubble3D val="0"/>
            <c:spPr>
              <a:solidFill>
                <a:srgbClr val="BD4E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CC-4078-9AC7-5BCCA54523B1}"/>
              </c:ext>
            </c:extLst>
          </c:dPt>
          <c:dLbls>
            <c:dLbl>
              <c:idx val="0"/>
              <c:layout>
                <c:manualLayout>
                  <c:x val="-2.8707355360313946E-2"/>
                  <c:y val="0.180500510352872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69231D-AAAD-4360-A00A-7CBEAF6D9273}" type="CATEGORYNAME">
                      <a:rPr lang="en-US" sz="1200" smtClean="0"/>
                      <a:pPr algn="l">
                        <a:defRPr sz="12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 smtClean="0"/>
                      <a:t> </a:t>
                    </a:r>
                    <a:br>
                      <a:rPr lang="en-US" sz="1200" baseline="0" dirty="0" smtClean="0"/>
                    </a:br>
                    <a:fld id="{F641C4F1-022F-4847-A15E-C946CA919362}" type="VALUE">
                      <a:rPr lang="en-US" sz="1200" baseline="0" smtClean="0"/>
                      <a:pPr algn="l"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 baseline="0" dirty="0"/>
                      <a:t> </a:t>
                    </a:r>
                    <a:r>
                      <a:rPr lang="en-US" sz="1200" baseline="0" dirty="0" smtClean="0"/>
                      <a:t>M </a:t>
                    </a:r>
                    <a:fld id="{5BF02814-C311-429F-AE82-40C761A37F54}" type="PERCENTAGE">
                      <a:rPr lang="en-US" sz="1200" baseline="0" dirty="0"/>
                      <a:pPr algn="l">
                        <a:defRPr sz="12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200" baseline="0" dirty="0" smtClean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99460761036912"/>
                      <c:h val="0.221064814814814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CC-4078-9AC7-5BCCA54523B1}"/>
                </c:ext>
              </c:extLst>
            </c:dLbl>
            <c:dLbl>
              <c:idx val="1"/>
              <c:layout>
                <c:manualLayout>
                  <c:x val="0.20277782212988235"/>
                  <c:y val="-0.33101870078740159"/>
                </c:manualLayout>
              </c:layout>
              <c:tx>
                <c:rich>
                  <a:bodyPr/>
                  <a:lstStyle/>
                  <a:p>
                    <a:fld id="{AF4587EE-21D7-41C7-B53E-7A5DB03B158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 smtClean="0"/>
                      <a:t> </a:t>
                    </a:r>
                    <a:fld id="{70C8AAFF-B203-464E-A749-472FF9BB264B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> M </a:t>
                    </a:r>
                    <a:fld id="{07710F0D-89F6-4E53-ADB9-C40E5E94549B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3895891053346"/>
                      <c:h val="0.180555555555555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CC-4078-9AC7-5BCCA54523B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'Fee Report'!$N$7:$N$8</c:f>
              <c:strCache>
                <c:ptCount val="2"/>
                <c:pt idx="0">
                  <c:v>Fees During Patent Prosecution</c:v>
                </c:pt>
                <c:pt idx="1">
                  <c:v>All Other Patent Fees</c:v>
                </c:pt>
              </c:strCache>
            </c:strRef>
          </c:cat>
          <c:val>
            <c:numRef>
              <c:f>'Fee Report'!$P$7:$P$8</c:f>
              <c:numCache>
                <c:formatCode>"$"#,##0</c:formatCode>
                <c:ptCount val="2"/>
                <c:pt idx="0">
                  <c:v>261.86489265429492</c:v>
                </c:pt>
                <c:pt idx="1">
                  <c:v>2510.3075873590351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CC-4078-9AC7-5BCCA5452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3E461E62D2F4A8AC5F08F3E4468D5" ma:contentTypeVersion="0" ma:contentTypeDescription="Create a new document." ma:contentTypeScope="" ma:versionID="de310b02eead8d9ba4f3f7e0d3248da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7B8C586-CF91-4579-ABD1-D4D466AD3D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B26722-4EE5-4725-B5D7-7F9021C52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1755427-F48A-41AF-BD41-81E91A395B5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 - Group 1 -TTAB 4.28.15</Template>
  <TotalTime>21410</TotalTime>
  <Words>8773</Words>
  <Application>Microsoft Office PowerPoint</Application>
  <PresentationFormat>On-screen Show (16:10)</PresentationFormat>
  <Paragraphs>1013</Paragraphs>
  <Slides>81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宋体</vt:lpstr>
      <vt:lpstr>Arial</vt:lpstr>
      <vt:lpstr>Arial Unicode MS</vt:lpstr>
      <vt:lpstr>Calibri</vt:lpstr>
      <vt:lpstr>Segoe UI</vt:lpstr>
      <vt:lpstr>Times New Roman</vt:lpstr>
      <vt:lpstr>Wingdings</vt:lpstr>
      <vt:lpstr>FAB - Group 1 -TTAB 4.28.15</vt:lpstr>
      <vt:lpstr>1_FAB - Group 1 -TTAB 4.28.15</vt:lpstr>
      <vt:lpstr>   </vt:lpstr>
      <vt:lpstr>Introduction</vt:lpstr>
      <vt:lpstr>Table of Contents</vt:lpstr>
      <vt:lpstr>Appendix A   Background on USPTO  Funding Model  </vt:lpstr>
      <vt:lpstr>USPTO Funding Model</vt:lpstr>
      <vt:lpstr>USPTO Funding Model (cont.)</vt:lpstr>
      <vt:lpstr>USPTO Funding Model (cont.)</vt:lpstr>
      <vt:lpstr>USPTO Funding Model</vt:lpstr>
      <vt:lpstr>USPTO Funding Model (description of previous slide)</vt:lpstr>
      <vt:lpstr>USPTO Funding Model</vt:lpstr>
      <vt:lpstr>Appendix B   Background on Fee Setting Methodology and Analysis</vt:lpstr>
      <vt:lpstr>Authority and Requirements for Fee Setting</vt:lpstr>
      <vt:lpstr>Authority and Requirements for Fee Setting (cont.)</vt:lpstr>
      <vt:lpstr>Authority and Requirements for Fee Setting (cont.)</vt:lpstr>
      <vt:lpstr>Authority and Requirements for Fee Setting (cont.)</vt:lpstr>
      <vt:lpstr>Biennial Fee Review</vt:lpstr>
      <vt:lpstr>Fee Structure Philosophy</vt:lpstr>
      <vt:lpstr>Fee Setting Components</vt:lpstr>
      <vt:lpstr>Fee Setting Methodology</vt:lpstr>
      <vt:lpstr>Basic Patent Process and Relative Fee Payments</vt:lpstr>
      <vt:lpstr>Reformulating the Fee Structure</vt:lpstr>
      <vt:lpstr>Reformulating the Fee Structure</vt:lpstr>
      <vt:lpstr>Reformulating the Fee Structure</vt:lpstr>
      <vt:lpstr>Appendix C   Background on Activity-Based Information (ABI) Costing Methodology (Unit Cost Calculation) </vt:lpstr>
      <vt:lpstr>USPTO ABI Costing Program</vt:lpstr>
      <vt:lpstr>USPTO ABI Costing Program (cont.)</vt:lpstr>
      <vt:lpstr>USPTO ABI Costing Program (cont.)</vt:lpstr>
      <vt:lpstr>USPTO ABI Costing Program (cont.)</vt:lpstr>
      <vt:lpstr>USPTO ABI Costing Program (cont.)</vt:lpstr>
      <vt:lpstr>USPTO ABI Costing Program Example: Patent Filings </vt:lpstr>
      <vt:lpstr>Appendix D   Background on Patent Fees  </vt:lpstr>
      <vt:lpstr>Patent Filings by Type</vt:lpstr>
      <vt:lpstr>FY 2017 Patent Fee Collections by Type</vt:lpstr>
      <vt:lpstr>Patent Application Filing Fees</vt:lpstr>
      <vt:lpstr>Fees During Patent Prosecution</vt:lpstr>
      <vt:lpstr>Fees After Patent Application Examination</vt:lpstr>
      <vt:lpstr>Maintaining Exclusive Patent Rights Fees</vt:lpstr>
      <vt:lpstr>Patent Fee Collections</vt:lpstr>
      <vt:lpstr>Maintenance of Patents</vt:lpstr>
      <vt:lpstr>Appendix E   Aggregate Cost Information </vt:lpstr>
      <vt:lpstr>Strategic Plan</vt:lpstr>
      <vt:lpstr>Aggregate Costs – Revenue Balance</vt:lpstr>
      <vt:lpstr>Aggregate Cost Distribution</vt:lpstr>
      <vt:lpstr>Aggregate Cost Calculation Methodology</vt:lpstr>
      <vt:lpstr>Aggregate Cost Calculation Methodology (cont.)</vt:lpstr>
      <vt:lpstr>Breakdown of Aggregate Costs</vt:lpstr>
      <vt:lpstr>Appendix F   Aggregate Revenue Information </vt:lpstr>
      <vt:lpstr>Fee Collections Forecasting Components</vt:lpstr>
      <vt:lpstr>Arriving at Fee Collection Projections</vt:lpstr>
      <vt:lpstr>Proposed Fee Structure Changes</vt:lpstr>
      <vt:lpstr>Proposed Fee Structure – Projected Trends of Aggregate Patent Fee Revenue</vt:lpstr>
      <vt:lpstr>Proposed Fee Structure – Projected Trends of Aggregate Patent Application Fee Revenue</vt:lpstr>
      <vt:lpstr>Proposed Fee Structure – Projected Trends of Aggregate Patent Maintenance Fee Revenue</vt:lpstr>
      <vt:lpstr>Proposed Fee Structure – Projected Trends of Aggregate Patent Trial and Appeal Revenue</vt:lpstr>
      <vt:lpstr>Front End and Back End Fees</vt:lpstr>
      <vt:lpstr>Appendix G   Rationale for Specific Fee Changes </vt:lpstr>
      <vt:lpstr>Investing in the Future</vt:lpstr>
      <vt:lpstr>Investing in the Future (cont.)</vt:lpstr>
      <vt:lpstr>Investing in the Future (cont.)</vt:lpstr>
      <vt:lpstr>Benefits For Stakeholders</vt:lpstr>
      <vt:lpstr>Non-DOCX Filing Surcharge Fee</vt:lpstr>
      <vt:lpstr>Maintenance Fee Surcharge – Late Payment within Six Months</vt:lpstr>
      <vt:lpstr>Request for Expedited Examination of a Design Application Fee</vt:lpstr>
      <vt:lpstr>Restructure Utility Patent Issue and Maintenance Fees</vt:lpstr>
      <vt:lpstr>Office of Enrollment and Discipline (OED) Annual Active Patent Practitioner Fee </vt:lpstr>
      <vt:lpstr>Petition Fee for Pro Hac Vice Admission</vt:lpstr>
      <vt:lpstr>AIA Trial Fees </vt:lpstr>
      <vt:lpstr>Patent Service Fees</vt:lpstr>
      <vt:lpstr>Other Fees</vt:lpstr>
      <vt:lpstr>Appendix H   Small and Micro Entity Fee </vt:lpstr>
      <vt:lpstr>Small and Micro Entity Fees</vt:lpstr>
      <vt:lpstr>Small and Micro Entity Fees (cont.)</vt:lpstr>
      <vt:lpstr>Appendix I   Elasticity Assumptions </vt:lpstr>
      <vt:lpstr>Elasticity</vt:lpstr>
      <vt:lpstr>Appendix J   Operating Reserve Assumptions (Carryover of Fees) </vt:lpstr>
      <vt:lpstr>Operating Reserve – Definition and Purpose</vt:lpstr>
      <vt:lpstr>Operating Reserve – Size </vt:lpstr>
      <vt:lpstr>Operating Reserve – Assessment</vt:lpstr>
      <vt:lpstr>Operating Reserve – Assessment (cont.)</vt:lpstr>
      <vt:lpstr>Operating Reserve - Review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Lockard, Christopher</cp:lastModifiedBy>
  <cp:revision>829</cp:revision>
  <cp:lastPrinted>2018-08-03T20:38:39Z</cp:lastPrinted>
  <dcterms:created xsi:type="dcterms:W3CDTF">2015-04-28T14:14:46Z</dcterms:created>
  <dcterms:modified xsi:type="dcterms:W3CDTF">2018-09-06T20:46:51Z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0x010100D9C3E461E62D2F4A8AC5F08F3E4468D5</vt:lpwstr>
  </property>
</Properties>
</file>