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PTO" initials="U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81" autoAdjust="0"/>
    <p:restoredTop sz="75079" autoAdjust="0"/>
  </p:normalViewPr>
  <p:slideViewPr>
    <p:cSldViewPr snapToGrid="0" snapToObjects="1">
      <p:cViewPr varScale="1">
        <p:scale>
          <a:sx n="91" d="100"/>
          <a:sy n="91" d="100"/>
        </p:scale>
        <p:origin x="-845" y="-8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62" y="235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81" d="100"/>
          <a:sy n="81" d="100"/>
        </p:scale>
        <p:origin x="-2813" y="-58"/>
      </p:cViewPr>
      <p:guideLst>
        <p:guide orient="horz" pos="2928"/>
        <p:guide pos="2160"/>
      </p:guideLst>
    </p:cSldViewPr>
  </p:notesViewPr>
  <p:gridSpacing cx="76200" cy="76200"/>
</p:viewPr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64820"/>
          </a:xfrm>
          <a:prstGeom prst="rect">
            <a:avLst/>
          </a:prstGeom>
        </p:spPr>
        <p:txBody>
          <a:bodyPr vert="horz" lIns="92281" tIns="46141" rIns="92281" bIns="46141" rtlCol="0"/>
          <a:lstStyle>
            <a:lvl1pPr algn="l">
              <a:defRPr sz="1100"/>
            </a:lvl1pPr>
          </a:lstStyle>
          <a:p>
            <a:endParaRPr lang="en-US" dirty="0">
              <a:latin typeface="Segoe U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2"/>
            <a:ext cx="2971800" cy="464820"/>
          </a:xfrm>
          <a:prstGeom prst="rect">
            <a:avLst/>
          </a:prstGeom>
        </p:spPr>
        <p:txBody>
          <a:bodyPr vert="horz" lIns="92281" tIns="46141" rIns="92281" bIns="46141" rtlCol="0"/>
          <a:lstStyle>
            <a:lvl1pPr algn="r">
              <a:defRPr sz="1100"/>
            </a:lvl1pPr>
          </a:lstStyle>
          <a:p>
            <a:fld id="{C950A3BB-CAF4-1D4E-B3B2-E95D9B9E66DF}" type="datetimeFigureOut">
              <a:rPr lang="en-US" smtClean="0">
                <a:latin typeface="Segoe UI"/>
              </a:rPr>
              <a:t>11/19/2015</a:t>
            </a:fld>
            <a:endParaRPr lang="en-US" dirty="0">
              <a:latin typeface="Segoe U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9"/>
            <a:ext cx="2971800" cy="464820"/>
          </a:xfrm>
          <a:prstGeom prst="rect">
            <a:avLst/>
          </a:prstGeom>
        </p:spPr>
        <p:txBody>
          <a:bodyPr vert="horz" lIns="92281" tIns="46141" rIns="92281" bIns="46141" rtlCol="0" anchor="b"/>
          <a:lstStyle>
            <a:lvl1pPr algn="l">
              <a:defRPr sz="1100"/>
            </a:lvl1pPr>
          </a:lstStyle>
          <a:p>
            <a:endParaRPr lang="en-US" dirty="0">
              <a:latin typeface="Segoe U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9"/>
            <a:ext cx="2971800" cy="464820"/>
          </a:xfrm>
          <a:prstGeom prst="rect">
            <a:avLst/>
          </a:prstGeom>
        </p:spPr>
        <p:txBody>
          <a:bodyPr vert="horz" lIns="92281" tIns="46141" rIns="92281" bIns="46141" rtlCol="0" anchor="b"/>
          <a:lstStyle>
            <a:lvl1pPr algn="r">
              <a:defRPr sz="1100"/>
            </a:lvl1pPr>
          </a:lstStyle>
          <a:p>
            <a:fld id="{CF44BD52-4119-7642-B93F-8F4EDBD635EC}" type="slidenum">
              <a:rPr lang="en-US" smtClean="0">
                <a:latin typeface="Segoe UI"/>
              </a:rPr>
              <a:t>‹#›</a:t>
            </a:fld>
            <a:endParaRPr lang="en-US" dirty="0"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5876647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64820"/>
          </a:xfrm>
          <a:prstGeom prst="rect">
            <a:avLst/>
          </a:prstGeom>
        </p:spPr>
        <p:txBody>
          <a:bodyPr vert="horz" lIns="92281" tIns="46141" rIns="92281" bIns="46141" rtlCol="0"/>
          <a:lstStyle>
            <a:lvl1pPr algn="l">
              <a:defRPr sz="1100">
                <a:latin typeface="Segoe UI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64820"/>
          </a:xfrm>
          <a:prstGeom prst="rect">
            <a:avLst/>
          </a:prstGeom>
        </p:spPr>
        <p:txBody>
          <a:bodyPr vert="horz" lIns="92281" tIns="46141" rIns="92281" bIns="46141" rtlCol="0"/>
          <a:lstStyle>
            <a:lvl1pPr algn="r">
              <a:defRPr sz="1100">
                <a:latin typeface="Segoe UI"/>
              </a:defRPr>
            </a:lvl1pPr>
          </a:lstStyle>
          <a:p>
            <a:fld id="{139B48F8-1A14-4941-902A-1D33547A0B6A}" type="datetimeFigureOut">
              <a:rPr lang="en-US" smtClean="0"/>
              <a:pPr/>
              <a:t>11/19/2015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696913"/>
            <a:ext cx="55753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81" tIns="46141" rIns="92281" bIns="4614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2"/>
            <a:ext cx="5486400" cy="4183380"/>
          </a:xfrm>
          <a:prstGeom prst="rect">
            <a:avLst/>
          </a:prstGeom>
        </p:spPr>
        <p:txBody>
          <a:bodyPr vert="horz" lIns="92281" tIns="46141" rIns="92281" bIns="46141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2971800" cy="464820"/>
          </a:xfrm>
          <a:prstGeom prst="rect">
            <a:avLst/>
          </a:prstGeom>
        </p:spPr>
        <p:txBody>
          <a:bodyPr vert="horz" lIns="92281" tIns="46141" rIns="92281" bIns="46141" rtlCol="0" anchor="b"/>
          <a:lstStyle>
            <a:lvl1pPr algn="l">
              <a:defRPr sz="1100">
                <a:latin typeface="Segoe UI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9"/>
            <a:ext cx="2971800" cy="464820"/>
          </a:xfrm>
          <a:prstGeom prst="rect">
            <a:avLst/>
          </a:prstGeom>
        </p:spPr>
        <p:txBody>
          <a:bodyPr vert="horz" lIns="92281" tIns="46141" rIns="92281" bIns="46141" rtlCol="0" anchor="b"/>
          <a:lstStyle>
            <a:lvl1pPr algn="r">
              <a:defRPr sz="1100">
                <a:latin typeface="Segoe UI"/>
              </a:defRPr>
            </a:lvl1pPr>
          </a:lstStyle>
          <a:p>
            <a:fld id="{C74B1ACE-5EB2-B245-8DCB-331A9858E0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9317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Segoe UI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Segoe UI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Segoe UI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Segoe UI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Segoe UI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theme1.xml><?xml version="1.0" encoding="utf-8"?>
<a:theme xmlns:a="http://schemas.openxmlformats.org/drawingml/2006/main" name="PPAC Fee Hearing">
  <a:themeElements>
    <a:clrScheme name="USPTO Brand 1">
      <a:dk1>
        <a:sysClr val="windowText" lastClr="000000"/>
      </a:dk1>
      <a:lt1>
        <a:sysClr val="window" lastClr="FFFFFF"/>
      </a:lt1>
      <a:dk2>
        <a:srgbClr val="004C97"/>
      </a:dk2>
      <a:lt2>
        <a:srgbClr val="D9D9D6"/>
      </a:lt2>
      <a:accent1>
        <a:srgbClr val="1596D1"/>
      </a:accent1>
      <a:accent2>
        <a:srgbClr val="AC2B37"/>
      </a:accent2>
      <a:accent3>
        <a:srgbClr val="88A620"/>
      </a:accent3>
      <a:accent4>
        <a:srgbClr val="6B2F75"/>
      </a:accent4>
      <a:accent5>
        <a:srgbClr val="97B8D4"/>
      </a:accent5>
      <a:accent6>
        <a:srgbClr val="C88242"/>
      </a:accent6>
      <a:hlink>
        <a:srgbClr val="004C97"/>
      </a:hlink>
      <a:folHlink>
        <a:srgbClr val="3C1053"/>
      </a:folHlink>
    </a:clrScheme>
    <a:fontScheme name="USPTO Brand 1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C3E461E62D2F4A8AC5F08F3E4468D5" ma:contentTypeVersion="0" ma:contentTypeDescription="Create a new document." ma:contentTypeScope="" ma:versionID="de310b02eead8d9ba4f3f7e0d3248da1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31755427-F48A-41AF-BD41-81E91A395B51}">
  <ds:schemaRefs>
    <ds:schemaRef ds:uri="http://www.w3.org/XML/1998/namespace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7B8C586-CF91-4579-ABD1-D4D466AD3D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B26722-4EE5-4725-B5D7-7F9021C52A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FAB - Group 1 -TTAB 4.28.15</Template>
  <TotalTime>11801</TotalTime>
  <Words>855</Words>
  <Application>Microsoft Office PowerPoint</Application>
  <PresentationFormat>On-screen Show (16:10)</PresentationFormat>
  <Paragraphs>168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PPAC Fee Hearing</vt:lpstr>
      <vt:lpstr>   </vt:lpstr>
      <vt:lpstr>Proposed Fee Structure </vt:lpstr>
      <vt:lpstr>Proposed Fee Structure for a Utility Patent –  Compared to Current</vt:lpstr>
      <vt:lpstr>Proposed Fee Structure for a Design Patent –  Compared to Current</vt:lpstr>
      <vt:lpstr>Proposed Fee Structure for RCEs –  Compared to Current</vt:lpstr>
      <vt:lpstr>Proposed Fee Structure for IDS –  Compared to Current</vt:lpstr>
      <vt:lpstr>Proposed Fee Structure for Other Patent Fees</vt:lpstr>
      <vt:lpstr>Proposed Fee Structure </vt:lpstr>
      <vt:lpstr>Proposed Fee Structure for Appeals –  Compared to Current</vt:lpstr>
      <vt:lpstr>Proposed Fee Structure for IPRs, PGRs and CBMs –  Compared to Current</vt:lpstr>
      <vt:lpstr>Path Forward</vt:lpstr>
      <vt:lpstr>Closing</vt:lpstr>
      <vt:lpstr>Additional Information</vt:lpstr>
      <vt:lpstr>PowerPoint Presentation</vt:lpstr>
    </vt:vector>
  </TitlesOfParts>
  <Company>U.S. Patent and Trademark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USPTO</dc:creator>
  <cp:lastModifiedBy>USPTO</cp:lastModifiedBy>
  <cp:revision>559</cp:revision>
  <cp:lastPrinted>2015-11-19T15:39:21Z</cp:lastPrinted>
  <dcterms:created xsi:type="dcterms:W3CDTF">2015-04-28T14:14:46Z</dcterms:created>
  <dcterms:modified xsi:type="dcterms:W3CDTF">2015-11-19T22:14:18Z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0x010100D9C3E461E62D2F4A8AC5F08F3E4468D5</vt:lpwstr>
  </property>
</Properties>
</file>