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4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63" autoAdjust="0"/>
    <p:restoredTop sz="94641" autoAdjust="0"/>
  </p:normalViewPr>
  <p:slideViewPr>
    <p:cSldViewPr snapToGrid="0" snapToObjects="1">
      <p:cViewPr>
        <p:scale>
          <a:sx n="120" d="100"/>
          <a:sy n="120" d="100"/>
        </p:scale>
        <p:origin x="-744" y="-612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185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824"/>
    </p:cViewPr>
  </p:sorterViewPr>
  <p:gridSpacing cx="76200" cy="76200"/>
</p:viewPr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C3E461E62D2F4A8AC5F08F3E4468D5" ma:contentTypeVersion="0" ma:contentTypeDescription="Create a new document." ma:contentTypeScope="" ma:versionID="de310b02eead8d9ba4f3f7e0d3248da1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37B8C586-CF91-4579-ABD1-D4D466AD3DD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B26722-4EE5-4725-B5D7-7F9021C52A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31755427-F48A-41AF-BD41-81E91A395B51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2006/documentManagement/typ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FAB - Group 1 -TTAB 4.28.15</Template>
  <TotalTime>18971</TotalTime>
  <Words>13034</Words>
  <Application>Microsoft Office PowerPoint</Application>
  <PresentationFormat>On-screen Show (16:10)</PresentationFormat>
  <Paragraphs>1895</Paragraphs>
  <Slides>109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1" baseType="lpstr">
      <vt:lpstr>FAB - Group 1 -TTAB 4.28.15</vt:lpstr>
      <vt:lpstr>Worksheet</vt:lpstr>
      <vt:lpstr>   </vt:lpstr>
      <vt:lpstr>Introduction</vt:lpstr>
      <vt:lpstr>Table of Contents</vt:lpstr>
      <vt:lpstr>Appendix A   Background on USPTO  Funding Model  </vt:lpstr>
      <vt:lpstr>USPTO Funding Model</vt:lpstr>
      <vt:lpstr>USPTO Funding Model (cont.)</vt:lpstr>
      <vt:lpstr>USPTO Funding Model (cont.)</vt:lpstr>
      <vt:lpstr>USPTO Funding Model</vt:lpstr>
      <vt:lpstr>USPTO Funding Model (description of previous slide)</vt:lpstr>
      <vt:lpstr>USPTO Funding Model</vt:lpstr>
      <vt:lpstr>Appendix B   Background on Fee Setting Methodology and Analysis</vt:lpstr>
      <vt:lpstr>Authority and Requirements for Fee Setting</vt:lpstr>
      <vt:lpstr>Authority and Requirements for Fee Setting (cont.)</vt:lpstr>
      <vt:lpstr>Authority and Requirements for Fee Setting (cont.)</vt:lpstr>
      <vt:lpstr>Authority and Requirements for Fee Setting (cont.)</vt:lpstr>
      <vt:lpstr>Biennial Fee Review</vt:lpstr>
      <vt:lpstr>Biennial Fee Review Process</vt:lpstr>
      <vt:lpstr>Rulemaking Timeline Considerations</vt:lpstr>
      <vt:lpstr>Fee Structure Philosophy</vt:lpstr>
      <vt:lpstr>Fee Setting Components</vt:lpstr>
      <vt:lpstr>Fee Setting Methodology</vt:lpstr>
      <vt:lpstr>Basic Patent Process and Relative Fee Payments</vt:lpstr>
      <vt:lpstr>Reformulating the Fee Structure</vt:lpstr>
      <vt:lpstr>Reformulating the Fee Structure</vt:lpstr>
      <vt:lpstr>Reformulating the Fee Structure</vt:lpstr>
      <vt:lpstr>Appendix C   Background on Activity-Based Information (ABI) Costing Methodology (Unit Cost Calculation) </vt:lpstr>
      <vt:lpstr>USPTO ABI Costing Program</vt:lpstr>
      <vt:lpstr>USPTO ABI Costing Program (cont.)</vt:lpstr>
      <vt:lpstr>USPTO ABI Costing Program (cont.)</vt:lpstr>
      <vt:lpstr>USPTO ABI Costing Program (cont.)</vt:lpstr>
      <vt:lpstr>USPTO ABI Costing Program (cont.)</vt:lpstr>
      <vt:lpstr>USPTO ABI Costing Program Example: Patent Filings </vt:lpstr>
      <vt:lpstr>Appendix D   Background on Patent Fees  </vt:lpstr>
      <vt:lpstr>Patent Filings by Type</vt:lpstr>
      <vt:lpstr>FY 2015 Patent Fee Collections by Type</vt:lpstr>
      <vt:lpstr>Patent Application Filing Fees</vt:lpstr>
      <vt:lpstr>Responses During Patent Prosecution Fees</vt:lpstr>
      <vt:lpstr>Fees After Patent Application Examination</vt:lpstr>
      <vt:lpstr>Maintaining Exclusive Patent Rights Fees</vt:lpstr>
      <vt:lpstr>Patent Fee Collections</vt:lpstr>
      <vt:lpstr>Maintenance of Patents</vt:lpstr>
      <vt:lpstr>Appendix E   Aggregate Cost Information </vt:lpstr>
      <vt:lpstr>Strategic Plan Priorities</vt:lpstr>
      <vt:lpstr>Strategic Plan Priorities</vt:lpstr>
      <vt:lpstr>Strategic Plan Priorities</vt:lpstr>
      <vt:lpstr>Strategic Plan Priorities</vt:lpstr>
      <vt:lpstr>Aggregate Costs – Revenue Balance</vt:lpstr>
      <vt:lpstr>Aggregate Costs – Revenue Balance</vt:lpstr>
      <vt:lpstr>Aggregate Cost Distribution </vt:lpstr>
      <vt:lpstr>Aggregate Cost Calculation Methodology</vt:lpstr>
      <vt:lpstr>Aggregate Cost Calculation Methodology (cont.)</vt:lpstr>
      <vt:lpstr>Breakdown of Aggregate Costs</vt:lpstr>
      <vt:lpstr>Appendix F   Aggregate Revenue Information </vt:lpstr>
      <vt:lpstr>Fee Collections Forecasting Components</vt:lpstr>
      <vt:lpstr>Arriving at Fee Collection Projections</vt:lpstr>
      <vt:lpstr>Proposed Fee Structure Changes</vt:lpstr>
      <vt:lpstr>Proposed Fee Structure – Projected Trends of Aggregate Patent Fee Revenue</vt:lpstr>
      <vt:lpstr>Proposed Fee Structure – Projected Trends of Aggregate Patent Application Fee Revenue</vt:lpstr>
      <vt:lpstr>Proposed Fee Structure – Projected Trends of Aggregate Patent Trial and Appeal Revenue</vt:lpstr>
      <vt:lpstr>Front End and Back End Fees</vt:lpstr>
      <vt:lpstr>Appendix G   Rationale for Specific Fee Changes </vt:lpstr>
      <vt:lpstr>Investing in the Future</vt:lpstr>
      <vt:lpstr>Investing in the Future (cont.)</vt:lpstr>
      <vt:lpstr>Investing in the Future (cont.)</vt:lpstr>
      <vt:lpstr>Benefits For Stakeholders</vt:lpstr>
      <vt:lpstr>Utility Filing, Search, and Examination</vt:lpstr>
      <vt:lpstr>Design Filing, Search, and Examination</vt:lpstr>
      <vt:lpstr>Plant Filing, Search, and Examination</vt:lpstr>
      <vt:lpstr>Reissue Filing, Search, and Examination</vt:lpstr>
      <vt:lpstr>PCT National Stage</vt:lpstr>
      <vt:lpstr>Excess Claims</vt:lpstr>
      <vt:lpstr>Issue</vt:lpstr>
      <vt:lpstr>Maintenance of Multiple Reissue Patents</vt:lpstr>
      <vt:lpstr>Request for Continued Examination</vt:lpstr>
      <vt:lpstr>Information Disclosure Statement</vt:lpstr>
      <vt:lpstr>Changes to Information Disclosure Statement Timing Provisions </vt:lpstr>
      <vt:lpstr>Patent Enrollment and Discipline</vt:lpstr>
      <vt:lpstr>Patent Enrollment and Discipline (cont.)</vt:lpstr>
      <vt:lpstr>Patent Enrollment and Discipline (cont.)</vt:lpstr>
      <vt:lpstr>Streamlined Reexamination</vt:lpstr>
      <vt:lpstr>Ex Parte Appeal</vt:lpstr>
      <vt:lpstr>PTAB Trial Fees</vt:lpstr>
      <vt:lpstr>Filing of a Mega Sequence Listing</vt:lpstr>
      <vt:lpstr>Filing of a Mega Sequence Listing (cont.)</vt:lpstr>
      <vt:lpstr>Other Patent Fee Changes</vt:lpstr>
      <vt:lpstr>Other Patent Fees</vt:lpstr>
      <vt:lpstr>Patent File Wrapper Copy Fees</vt:lpstr>
      <vt:lpstr>Patent Service Fees</vt:lpstr>
      <vt:lpstr>Computer Records Fees </vt:lpstr>
      <vt:lpstr>Self-Service Copy Charge</vt:lpstr>
      <vt:lpstr>Appendix H   Small and Micro Entity Fee </vt:lpstr>
      <vt:lpstr>Small and Micro Entity Fees</vt:lpstr>
      <vt:lpstr>Small and Micro Entity Fees (cont.)</vt:lpstr>
      <vt:lpstr>Appendix I   Elasticity Assumptions </vt:lpstr>
      <vt:lpstr>Elasticity</vt:lpstr>
      <vt:lpstr>Elasticity (cont.)</vt:lpstr>
      <vt:lpstr>Appendix J   Operating Reserve Assumptions (Carryover of Fees) </vt:lpstr>
      <vt:lpstr>Operating Reserve – Definition and Purpose</vt:lpstr>
      <vt:lpstr>Operating Reserve – Size </vt:lpstr>
      <vt:lpstr>Optimal Operating Reserve Assessment</vt:lpstr>
      <vt:lpstr>Optimal Operating Reserve Assessment (cont.)</vt:lpstr>
      <vt:lpstr>Optimal Operating Reserve Assessment (cont.)</vt:lpstr>
      <vt:lpstr>Optimal Operating Reserve Assessment (cont.)</vt:lpstr>
      <vt:lpstr>Optimal Operating Reserve Assessment (cont.) </vt:lpstr>
      <vt:lpstr>Operating Reserve – Optimal Level</vt:lpstr>
      <vt:lpstr>Operating Reserve – Minimum Level</vt:lpstr>
      <vt:lpstr>Operating Reserve – Minimum Level (cont.)</vt:lpstr>
      <vt:lpstr>Operating Reserve - Management</vt:lpstr>
      <vt:lpstr>PowerPoint Presentation</vt:lpstr>
    </vt:vector>
  </TitlesOfParts>
  <Company>U.S. Patent and Trademark Office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USPTO</dc:creator>
  <cp:lastModifiedBy>USPTO</cp:lastModifiedBy>
  <cp:revision>674</cp:revision>
  <cp:lastPrinted>2015-09-28T18:59:18Z</cp:lastPrinted>
  <dcterms:created xsi:type="dcterms:W3CDTF">2015-04-28T14:14:46Z</dcterms:created>
  <dcterms:modified xsi:type="dcterms:W3CDTF">2015-10-28T20:54:43Z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0x010100D9C3E461E62D2F4A8AC5F08F3E4468D5</vt:lpwstr>
  </property>
  <property fmtid="{D5CDD505-2E9C-101B-9397-08002B2CF9AE}" pid="3" name="_MarkAsFinal">
    <vt:bool>true</vt:bool>
  </property>
</Properties>
</file>